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1"/>
  </p:notesMasterIdLst>
  <p:sldIdLst>
    <p:sldId id="256" r:id="rId2"/>
    <p:sldId id="459" r:id="rId3"/>
    <p:sldId id="460" r:id="rId4"/>
    <p:sldId id="479" r:id="rId5"/>
    <p:sldId id="465" r:id="rId6"/>
    <p:sldId id="438" r:id="rId7"/>
    <p:sldId id="461" r:id="rId8"/>
    <p:sldId id="466" r:id="rId9"/>
    <p:sldId id="467" r:id="rId10"/>
    <p:sldId id="468" r:id="rId11"/>
    <p:sldId id="469" r:id="rId12"/>
    <p:sldId id="470" r:id="rId13"/>
    <p:sldId id="463" r:id="rId14"/>
    <p:sldId id="608" r:id="rId15"/>
    <p:sldId id="605" r:id="rId16"/>
    <p:sldId id="606" r:id="rId17"/>
    <p:sldId id="607" r:id="rId18"/>
    <p:sldId id="613" r:id="rId19"/>
    <p:sldId id="475" r:id="rId20"/>
    <p:sldId id="476" r:id="rId21"/>
    <p:sldId id="636" r:id="rId22"/>
    <p:sldId id="614" r:id="rId23"/>
    <p:sldId id="585" r:id="rId24"/>
    <p:sldId id="586" r:id="rId25"/>
    <p:sldId id="589" r:id="rId26"/>
    <p:sldId id="620" r:id="rId27"/>
    <p:sldId id="587" r:id="rId28"/>
    <p:sldId id="637" r:id="rId29"/>
    <p:sldId id="639" r:id="rId30"/>
    <p:sldId id="638" r:id="rId31"/>
    <p:sldId id="618" r:id="rId32"/>
    <p:sldId id="462" r:id="rId33"/>
    <p:sldId id="480" r:id="rId34"/>
    <p:sldId id="473" r:id="rId35"/>
    <p:sldId id="621" r:id="rId36"/>
    <p:sldId id="622" r:id="rId37"/>
    <p:sldId id="490" r:id="rId38"/>
    <p:sldId id="641" r:id="rId39"/>
    <p:sldId id="525" r:id="rId40"/>
    <p:sldId id="526" r:id="rId41"/>
    <p:sldId id="527" r:id="rId42"/>
    <p:sldId id="528" r:id="rId43"/>
    <p:sldId id="610" r:id="rId44"/>
    <p:sldId id="529" r:id="rId45"/>
    <p:sldId id="530" r:id="rId46"/>
    <p:sldId id="535" r:id="rId47"/>
    <p:sldId id="540" r:id="rId48"/>
    <p:sldId id="541" r:id="rId49"/>
    <p:sldId id="536" r:id="rId50"/>
    <p:sldId id="537" r:id="rId51"/>
    <p:sldId id="538" r:id="rId52"/>
    <p:sldId id="542" r:id="rId53"/>
    <p:sldId id="543" r:id="rId54"/>
    <p:sldId id="539" r:id="rId55"/>
    <p:sldId id="544" r:id="rId56"/>
    <p:sldId id="545" r:id="rId57"/>
    <p:sldId id="546" r:id="rId58"/>
    <p:sldId id="623" r:id="rId59"/>
    <p:sldId id="624" r:id="rId60"/>
    <p:sldId id="625" r:id="rId61"/>
    <p:sldId id="626" r:id="rId62"/>
    <p:sldId id="627" r:id="rId63"/>
    <p:sldId id="491" r:id="rId64"/>
    <p:sldId id="501" r:id="rId65"/>
    <p:sldId id="551" r:id="rId66"/>
    <p:sldId id="552" r:id="rId67"/>
    <p:sldId id="554" r:id="rId68"/>
    <p:sldId id="555" r:id="rId69"/>
    <p:sldId id="556" r:id="rId70"/>
    <p:sldId id="557" r:id="rId71"/>
    <p:sldId id="559" r:id="rId72"/>
    <p:sldId id="628" r:id="rId73"/>
    <p:sldId id="629" r:id="rId74"/>
    <p:sldId id="630" r:id="rId75"/>
    <p:sldId id="492" r:id="rId76"/>
    <p:sldId id="507" r:id="rId77"/>
    <p:sldId id="567" r:id="rId78"/>
    <p:sldId id="570" r:id="rId79"/>
    <p:sldId id="571" r:id="rId80"/>
    <p:sldId id="569" r:id="rId81"/>
    <p:sldId id="572" r:id="rId82"/>
    <p:sldId id="574" r:id="rId83"/>
    <p:sldId id="575" r:id="rId84"/>
    <p:sldId id="632" r:id="rId85"/>
    <p:sldId id="633" r:id="rId86"/>
    <p:sldId id="631" r:id="rId87"/>
    <p:sldId id="474" r:id="rId88"/>
    <p:sldId id="511" r:id="rId89"/>
    <p:sldId id="493" r:id="rId90"/>
    <p:sldId id="495" r:id="rId91"/>
    <p:sldId id="496" r:id="rId92"/>
    <p:sldId id="494" r:id="rId93"/>
    <p:sldId id="577" r:id="rId94"/>
    <p:sldId id="578" r:id="rId95"/>
    <p:sldId id="579" r:id="rId96"/>
    <p:sldId id="634" r:id="rId97"/>
    <p:sldId id="635" r:id="rId98"/>
    <p:sldId id="640" r:id="rId99"/>
    <p:sldId id="506" r:id="rId100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-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it-IT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it-IT"/>
          </a:p>
        </p:txBody>
      </p:sp>
      <p:sp>
        <p:nvSpPr>
          <p:cNvPr id="553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it-IT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349968D1-688B-452D-9D79-C7823CBF1333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C840E-E094-4D7B-AEF4-7F262778AB2E}" type="slidenum">
              <a:rPr lang="it-IT"/>
              <a:pPr/>
              <a:t>1</a:t>
            </a:fld>
            <a:endParaRPr lang="it-IT"/>
          </a:p>
        </p:txBody>
      </p:sp>
      <p:sp>
        <p:nvSpPr>
          <p:cNvPr id="444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D89336-BFD1-4EF4-A77B-6DCEAEF9F33D}" type="slidenum">
              <a:rPr lang="it-IT"/>
              <a:pPr/>
              <a:t>10</a:t>
            </a:fld>
            <a:endParaRPr lang="it-IT"/>
          </a:p>
        </p:txBody>
      </p:sp>
      <p:sp>
        <p:nvSpPr>
          <p:cNvPr id="4536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D7817-E754-4B22-8676-25FE204BCC6F}" type="slidenum">
              <a:rPr lang="it-IT"/>
              <a:pPr/>
              <a:t>11</a:t>
            </a:fld>
            <a:endParaRPr lang="it-IT"/>
          </a:p>
        </p:txBody>
      </p:sp>
      <p:sp>
        <p:nvSpPr>
          <p:cNvPr id="454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BF8D0-88A2-491D-AA1E-B2BD5484C6EF}" type="slidenum">
              <a:rPr lang="it-IT"/>
              <a:pPr/>
              <a:t>12</a:t>
            </a:fld>
            <a:endParaRPr lang="it-IT"/>
          </a:p>
        </p:txBody>
      </p:sp>
      <p:sp>
        <p:nvSpPr>
          <p:cNvPr id="455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C9E552-F801-4544-86D3-D9E92B564254}" type="slidenum">
              <a:rPr lang="it-IT"/>
              <a:pPr/>
              <a:t>13</a:t>
            </a:fld>
            <a:endParaRPr lang="it-IT"/>
          </a:p>
        </p:txBody>
      </p:sp>
      <p:sp>
        <p:nvSpPr>
          <p:cNvPr id="4567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351B4-8B44-4C30-BA54-B758A39129ED}" type="slidenum">
              <a:rPr lang="it-IT"/>
              <a:pPr/>
              <a:t>14</a:t>
            </a:fld>
            <a:endParaRPr lang="it-IT"/>
          </a:p>
        </p:txBody>
      </p:sp>
      <p:sp>
        <p:nvSpPr>
          <p:cNvPr id="457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87806-5A37-4AC6-A69D-048D00E2C05B}" type="slidenum">
              <a:rPr lang="it-IT"/>
              <a:pPr/>
              <a:t>15</a:t>
            </a:fld>
            <a:endParaRPr lang="it-IT"/>
          </a:p>
        </p:txBody>
      </p:sp>
      <p:sp>
        <p:nvSpPr>
          <p:cNvPr id="458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301FC-FE4F-4B2A-AB7F-D29702D6C51A}" type="slidenum">
              <a:rPr lang="it-IT"/>
              <a:pPr/>
              <a:t>16</a:t>
            </a:fld>
            <a:endParaRPr lang="it-IT"/>
          </a:p>
        </p:txBody>
      </p:sp>
      <p:sp>
        <p:nvSpPr>
          <p:cNvPr id="459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21347-3938-45F6-91C6-25C2C211826B}" type="slidenum">
              <a:rPr lang="it-IT"/>
              <a:pPr/>
              <a:t>17</a:t>
            </a:fld>
            <a:endParaRPr lang="it-IT"/>
          </a:p>
        </p:txBody>
      </p:sp>
      <p:sp>
        <p:nvSpPr>
          <p:cNvPr id="460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A6C84-1530-444A-80B6-81C02D3398F9}" type="slidenum">
              <a:rPr lang="it-IT"/>
              <a:pPr/>
              <a:t>18</a:t>
            </a:fld>
            <a:endParaRPr lang="it-IT"/>
          </a:p>
        </p:txBody>
      </p:sp>
      <p:sp>
        <p:nvSpPr>
          <p:cNvPr id="461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7886C-2D0D-44EE-9993-76F680ACB4FE}" type="slidenum">
              <a:rPr lang="it-IT"/>
              <a:pPr/>
              <a:t>19</a:t>
            </a:fld>
            <a:endParaRPr lang="it-IT"/>
          </a:p>
        </p:txBody>
      </p:sp>
      <p:sp>
        <p:nvSpPr>
          <p:cNvPr id="462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BCB7F-CC26-4731-9847-A2CFF5387857}" type="slidenum">
              <a:rPr lang="it-IT"/>
              <a:pPr/>
              <a:t>2</a:t>
            </a:fld>
            <a:endParaRPr lang="it-IT"/>
          </a:p>
        </p:txBody>
      </p:sp>
      <p:sp>
        <p:nvSpPr>
          <p:cNvPr id="445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0B3E8-6759-4DFA-835F-E79C6A178E78}" type="slidenum">
              <a:rPr lang="it-IT"/>
              <a:pPr/>
              <a:t>20</a:t>
            </a:fld>
            <a:endParaRPr lang="it-IT"/>
          </a:p>
        </p:txBody>
      </p:sp>
      <p:sp>
        <p:nvSpPr>
          <p:cNvPr id="4638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8663E0-C7E3-4E36-AEA9-408A72E315A9}" type="slidenum">
              <a:rPr lang="it-IT"/>
              <a:pPr/>
              <a:t>21</a:t>
            </a:fld>
            <a:endParaRPr lang="it-IT"/>
          </a:p>
        </p:txBody>
      </p:sp>
      <p:sp>
        <p:nvSpPr>
          <p:cNvPr id="464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119C9F-DF9F-4DCF-A59F-A3A5BF731440}" type="slidenum">
              <a:rPr lang="it-IT"/>
              <a:pPr/>
              <a:t>22</a:t>
            </a:fld>
            <a:endParaRPr lang="it-IT"/>
          </a:p>
        </p:txBody>
      </p:sp>
      <p:sp>
        <p:nvSpPr>
          <p:cNvPr id="4659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68A51-2169-47A3-8B1C-8C9AE8F6A3E7}" type="slidenum">
              <a:rPr lang="it-IT"/>
              <a:pPr/>
              <a:t>23</a:t>
            </a:fld>
            <a:endParaRPr lang="it-IT"/>
          </a:p>
        </p:txBody>
      </p:sp>
      <p:sp>
        <p:nvSpPr>
          <p:cNvPr id="466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F641B-44F2-4311-8725-A60FB43A47E5}" type="slidenum">
              <a:rPr lang="it-IT"/>
              <a:pPr/>
              <a:t>24</a:t>
            </a:fld>
            <a:endParaRPr lang="it-IT"/>
          </a:p>
        </p:txBody>
      </p:sp>
      <p:sp>
        <p:nvSpPr>
          <p:cNvPr id="467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A8FBF-42D0-4659-9534-8885DEB69742}" type="slidenum">
              <a:rPr lang="it-IT"/>
              <a:pPr/>
              <a:t>25</a:t>
            </a:fld>
            <a:endParaRPr lang="it-IT"/>
          </a:p>
        </p:txBody>
      </p:sp>
      <p:sp>
        <p:nvSpPr>
          <p:cNvPr id="468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BF8F9-D44F-4BC0-AB99-A1F707697B78}" type="slidenum">
              <a:rPr lang="it-IT"/>
              <a:pPr/>
              <a:t>26</a:t>
            </a:fld>
            <a:endParaRPr lang="it-IT"/>
          </a:p>
        </p:txBody>
      </p:sp>
      <p:sp>
        <p:nvSpPr>
          <p:cNvPr id="470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2C58F-2CC1-4FF7-8986-E1917B309E0D}" type="slidenum">
              <a:rPr lang="it-IT"/>
              <a:pPr/>
              <a:t>27</a:t>
            </a:fld>
            <a:endParaRPr lang="it-IT"/>
          </a:p>
        </p:txBody>
      </p:sp>
      <p:sp>
        <p:nvSpPr>
          <p:cNvPr id="471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B3D27-9F38-40AA-9C71-7FDED18B4ED5}" type="slidenum">
              <a:rPr lang="it-IT"/>
              <a:pPr/>
              <a:t>28</a:t>
            </a:fld>
            <a:endParaRPr lang="it-IT"/>
          </a:p>
        </p:txBody>
      </p:sp>
      <p:sp>
        <p:nvSpPr>
          <p:cNvPr id="472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FB057-89BE-417C-8928-33DB83D38331}" type="slidenum">
              <a:rPr lang="it-IT"/>
              <a:pPr/>
              <a:t>29</a:t>
            </a:fld>
            <a:endParaRPr lang="it-IT"/>
          </a:p>
        </p:txBody>
      </p:sp>
      <p:sp>
        <p:nvSpPr>
          <p:cNvPr id="473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20A96-393C-4523-AC7C-B9FC45E441E9}" type="slidenum">
              <a:rPr lang="it-IT"/>
              <a:pPr/>
              <a:t>3</a:t>
            </a:fld>
            <a:endParaRPr lang="it-IT"/>
          </a:p>
        </p:txBody>
      </p:sp>
      <p:sp>
        <p:nvSpPr>
          <p:cNvPr id="446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96E3A-80B8-4D58-A938-185C0F5A4379}" type="slidenum">
              <a:rPr lang="it-IT"/>
              <a:pPr/>
              <a:t>30</a:t>
            </a:fld>
            <a:endParaRPr lang="it-IT"/>
          </a:p>
        </p:txBody>
      </p:sp>
      <p:sp>
        <p:nvSpPr>
          <p:cNvPr id="474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3582B-3D25-46FD-8FFA-C3D3C72054F8}" type="slidenum">
              <a:rPr lang="it-IT"/>
              <a:pPr/>
              <a:t>31</a:t>
            </a:fld>
            <a:endParaRPr lang="it-IT"/>
          </a:p>
        </p:txBody>
      </p:sp>
      <p:sp>
        <p:nvSpPr>
          <p:cNvPr id="4751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1621B-D46E-4050-9788-29391DED95F2}" type="slidenum">
              <a:rPr lang="it-IT"/>
              <a:pPr/>
              <a:t>32</a:t>
            </a:fld>
            <a:endParaRPr lang="it-IT"/>
          </a:p>
        </p:txBody>
      </p:sp>
      <p:sp>
        <p:nvSpPr>
          <p:cNvPr id="476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52219-702E-44B8-89E1-6713455B2803}" type="slidenum">
              <a:rPr lang="it-IT"/>
              <a:pPr/>
              <a:t>33</a:t>
            </a:fld>
            <a:endParaRPr lang="it-IT"/>
          </a:p>
        </p:txBody>
      </p:sp>
      <p:sp>
        <p:nvSpPr>
          <p:cNvPr id="27238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27238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D9E70A-62EB-46FC-A12B-48348A5DA544}" type="slidenum">
              <a:rPr lang="it-IT"/>
              <a:pPr/>
              <a:t>34</a:t>
            </a:fld>
            <a:endParaRPr lang="it-IT"/>
          </a:p>
        </p:txBody>
      </p:sp>
      <p:sp>
        <p:nvSpPr>
          <p:cNvPr id="4771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DBDB9-2311-4EF7-8692-CFC42B471E24}" type="slidenum">
              <a:rPr lang="it-IT"/>
              <a:pPr/>
              <a:t>35</a:t>
            </a:fld>
            <a:endParaRPr lang="it-IT"/>
          </a:p>
        </p:txBody>
      </p:sp>
      <p:sp>
        <p:nvSpPr>
          <p:cNvPr id="4782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638A0-0BB7-4BB0-BE0C-8B0A523C96D4}" type="slidenum">
              <a:rPr lang="it-IT"/>
              <a:pPr/>
              <a:t>36</a:t>
            </a:fld>
            <a:endParaRPr lang="it-IT"/>
          </a:p>
        </p:txBody>
      </p:sp>
      <p:sp>
        <p:nvSpPr>
          <p:cNvPr id="4792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A5CFD-CAA9-47E3-994F-BD1C0D16EC86}" type="slidenum">
              <a:rPr lang="it-IT"/>
              <a:pPr/>
              <a:t>37</a:t>
            </a:fld>
            <a:endParaRPr lang="it-IT"/>
          </a:p>
        </p:txBody>
      </p:sp>
      <p:sp>
        <p:nvSpPr>
          <p:cNvPr id="480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C9A88-7CBD-4CC0-96BF-0682E41465C1}" type="slidenum">
              <a:rPr lang="it-IT"/>
              <a:pPr/>
              <a:t>38</a:t>
            </a:fld>
            <a:endParaRPr lang="it-IT"/>
          </a:p>
        </p:txBody>
      </p:sp>
      <p:sp>
        <p:nvSpPr>
          <p:cNvPr id="4812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5C2F3-E5D4-43B9-AEA8-1E85390CAE7C}" type="slidenum">
              <a:rPr lang="it-IT"/>
              <a:pPr/>
              <a:t>39</a:t>
            </a:fld>
            <a:endParaRPr lang="it-IT"/>
          </a:p>
        </p:txBody>
      </p:sp>
      <p:sp>
        <p:nvSpPr>
          <p:cNvPr id="482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3A79F-CE20-4493-AB20-F699F26D464A}" type="slidenum">
              <a:rPr lang="it-IT"/>
              <a:pPr/>
              <a:t>4</a:t>
            </a:fld>
            <a:endParaRPr lang="it-IT"/>
          </a:p>
        </p:txBody>
      </p:sp>
      <p:sp>
        <p:nvSpPr>
          <p:cNvPr id="4474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6143A-23B6-42E6-9206-295E0F350D89}" type="slidenum">
              <a:rPr lang="it-IT"/>
              <a:pPr/>
              <a:t>40</a:t>
            </a:fld>
            <a:endParaRPr lang="it-IT"/>
          </a:p>
        </p:txBody>
      </p:sp>
      <p:sp>
        <p:nvSpPr>
          <p:cNvPr id="4833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11CC6-21E6-4206-9FBB-D138E64824B9}" type="slidenum">
              <a:rPr lang="it-IT"/>
              <a:pPr/>
              <a:t>41</a:t>
            </a:fld>
            <a:endParaRPr lang="it-IT"/>
          </a:p>
        </p:txBody>
      </p:sp>
      <p:sp>
        <p:nvSpPr>
          <p:cNvPr id="4843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FE77A-0339-410A-8C9C-1BB700C65FB5}" type="slidenum">
              <a:rPr lang="it-IT"/>
              <a:pPr/>
              <a:t>42</a:t>
            </a:fld>
            <a:endParaRPr lang="it-IT"/>
          </a:p>
        </p:txBody>
      </p:sp>
      <p:sp>
        <p:nvSpPr>
          <p:cNvPr id="485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B2F57-338E-43E1-8EA1-2F44AD673892}" type="slidenum">
              <a:rPr lang="it-IT"/>
              <a:pPr/>
              <a:t>43</a:t>
            </a:fld>
            <a:endParaRPr lang="it-IT"/>
          </a:p>
        </p:txBody>
      </p:sp>
      <p:sp>
        <p:nvSpPr>
          <p:cNvPr id="486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BD25A-3D13-48A0-8B5D-F7CA98BCC5DF}" type="slidenum">
              <a:rPr lang="it-IT"/>
              <a:pPr/>
              <a:t>44</a:t>
            </a:fld>
            <a:endParaRPr lang="it-IT"/>
          </a:p>
        </p:txBody>
      </p:sp>
      <p:sp>
        <p:nvSpPr>
          <p:cNvPr id="4874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1BA91-EEB8-4554-8915-02CD35ADF9EB}" type="slidenum">
              <a:rPr lang="it-IT"/>
              <a:pPr/>
              <a:t>45</a:t>
            </a:fld>
            <a:endParaRPr lang="it-IT"/>
          </a:p>
        </p:txBody>
      </p:sp>
      <p:sp>
        <p:nvSpPr>
          <p:cNvPr id="488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56FCD-E999-4823-8932-F5419C9739B3}" type="slidenum">
              <a:rPr lang="it-IT"/>
              <a:pPr/>
              <a:t>46</a:t>
            </a:fld>
            <a:endParaRPr lang="it-IT"/>
          </a:p>
        </p:txBody>
      </p:sp>
      <p:sp>
        <p:nvSpPr>
          <p:cNvPr id="489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C3319-C39F-421F-B02D-A6108106A568}" type="slidenum">
              <a:rPr lang="it-IT"/>
              <a:pPr/>
              <a:t>47</a:t>
            </a:fld>
            <a:endParaRPr lang="it-IT"/>
          </a:p>
        </p:txBody>
      </p:sp>
      <p:sp>
        <p:nvSpPr>
          <p:cNvPr id="490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28122-DCAD-43CE-8EAA-5744EB345877}" type="slidenum">
              <a:rPr lang="it-IT"/>
              <a:pPr/>
              <a:t>48</a:t>
            </a:fld>
            <a:endParaRPr lang="it-IT"/>
          </a:p>
        </p:txBody>
      </p:sp>
      <p:sp>
        <p:nvSpPr>
          <p:cNvPr id="4915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37642-3DB2-4892-879A-8536ECE118F1}" type="slidenum">
              <a:rPr lang="it-IT"/>
              <a:pPr/>
              <a:t>49</a:t>
            </a:fld>
            <a:endParaRPr lang="it-IT"/>
          </a:p>
        </p:txBody>
      </p:sp>
      <p:sp>
        <p:nvSpPr>
          <p:cNvPr id="492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C0131-9918-4D15-A15A-7BCBAE17C724}" type="slidenum">
              <a:rPr lang="it-IT"/>
              <a:pPr/>
              <a:t>5</a:t>
            </a:fld>
            <a:endParaRPr lang="it-IT"/>
          </a:p>
        </p:txBody>
      </p:sp>
      <p:sp>
        <p:nvSpPr>
          <p:cNvPr id="448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6AABC3-ED53-44E6-B833-0CFFE61DA195}" type="slidenum">
              <a:rPr lang="it-IT"/>
              <a:pPr/>
              <a:t>50</a:t>
            </a:fld>
            <a:endParaRPr lang="it-IT"/>
          </a:p>
        </p:txBody>
      </p:sp>
      <p:sp>
        <p:nvSpPr>
          <p:cNvPr id="4935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88D16-CC6D-4022-9C58-683C82665841}" type="slidenum">
              <a:rPr lang="it-IT"/>
              <a:pPr/>
              <a:t>51</a:t>
            </a:fld>
            <a:endParaRPr lang="it-IT"/>
          </a:p>
        </p:txBody>
      </p:sp>
      <p:sp>
        <p:nvSpPr>
          <p:cNvPr id="494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19EC61-CE84-4187-9023-562EAC7AAD71}" type="slidenum">
              <a:rPr lang="it-IT"/>
              <a:pPr/>
              <a:t>52</a:t>
            </a:fld>
            <a:endParaRPr lang="it-IT"/>
          </a:p>
        </p:txBody>
      </p:sp>
      <p:sp>
        <p:nvSpPr>
          <p:cNvPr id="4956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938C3-84B6-4F98-839F-3D0B0A48AE7B}" type="slidenum">
              <a:rPr lang="it-IT"/>
              <a:pPr/>
              <a:t>53</a:t>
            </a:fld>
            <a:endParaRPr lang="it-IT"/>
          </a:p>
        </p:txBody>
      </p:sp>
      <p:sp>
        <p:nvSpPr>
          <p:cNvPr id="496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94B1A-AA23-4728-84DE-0540C251C317}" type="slidenum">
              <a:rPr lang="it-IT"/>
              <a:pPr/>
              <a:t>54</a:t>
            </a:fld>
            <a:endParaRPr lang="it-IT"/>
          </a:p>
        </p:txBody>
      </p:sp>
      <p:sp>
        <p:nvSpPr>
          <p:cNvPr id="4976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C149A-CF0A-412A-9005-CFE2FF64710C}" type="slidenum">
              <a:rPr lang="it-IT"/>
              <a:pPr/>
              <a:t>55</a:t>
            </a:fld>
            <a:endParaRPr lang="it-IT"/>
          </a:p>
        </p:txBody>
      </p:sp>
      <p:sp>
        <p:nvSpPr>
          <p:cNvPr id="498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561DF-EE50-448D-9E57-B1B5683C77E0}" type="slidenum">
              <a:rPr lang="it-IT"/>
              <a:pPr/>
              <a:t>56</a:t>
            </a:fld>
            <a:endParaRPr lang="it-IT"/>
          </a:p>
        </p:txBody>
      </p:sp>
      <p:sp>
        <p:nvSpPr>
          <p:cNvPr id="4997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98FFA-7A6E-4743-AED2-1D39D215BD0D}" type="slidenum">
              <a:rPr lang="it-IT"/>
              <a:pPr/>
              <a:t>57</a:t>
            </a:fld>
            <a:endParaRPr lang="it-IT"/>
          </a:p>
        </p:txBody>
      </p:sp>
      <p:sp>
        <p:nvSpPr>
          <p:cNvPr id="5007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892DB-A0AD-4988-B81A-F67243D0EDCA}" type="slidenum">
              <a:rPr lang="it-IT"/>
              <a:pPr/>
              <a:t>58</a:t>
            </a:fld>
            <a:endParaRPr lang="it-IT"/>
          </a:p>
        </p:txBody>
      </p:sp>
      <p:sp>
        <p:nvSpPr>
          <p:cNvPr id="5017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5B6A0-83A1-4128-B942-C2465575290C}" type="slidenum">
              <a:rPr lang="it-IT"/>
              <a:pPr/>
              <a:t>59</a:t>
            </a:fld>
            <a:endParaRPr lang="it-IT"/>
          </a:p>
        </p:txBody>
      </p:sp>
      <p:sp>
        <p:nvSpPr>
          <p:cNvPr id="5027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6B1C2-872D-4976-83F0-0762B0DCE0C8}" type="slidenum">
              <a:rPr lang="it-IT"/>
              <a:pPr/>
              <a:t>6</a:t>
            </a:fld>
            <a:endParaRPr lang="it-IT"/>
          </a:p>
        </p:txBody>
      </p:sp>
      <p:sp>
        <p:nvSpPr>
          <p:cNvPr id="449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3FA4E3-BB51-4B2E-BF99-D146B23ACEEC}" type="slidenum">
              <a:rPr lang="it-IT"/>
              <a:pPr/>
              <a:t>60</a:t>
            </a:fld>
            <a:endParaRPr lang="it-IT"/>
          </a:p>
        </p:txBody>
      </p:sp>
      <p:sp>
        <p:nvSpPr>
          <p:cNvPr id="5038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C8D23-76EE-4720-BC95-C59DA5AE995A}" type="slidenum">
              <a:rPr lang="it-IT"/>
              <a:pPr/>
              <a:t>61</a:t>
            </a:fld>
            <a:endParaRPr lang="it-IT"/>
          </a:p>
        </p:txBody>
      </p:sp>
      <p:sp>
        <p:nvSpPr>
          <p:cNvPr id="5048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6AFD7-E685-4C56-84BC-221D79438B92}" type="slidenum">
              <a:rPr lang="it-IT"/>
              <a:pPr/>
              <a:t>62</a:t>
            </a:fld>
            <a:endParaRPr lang="it-IT"/>
          </a:p>
        </p:txBody>
      </p:sp>
      <p:sp>
        <p:nvSpPr>
          <p:cNvPr id="5058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F6FD9-9440-42A3-9C87-EBBD82F4EDD8}" type="slidenum">
              <a:rPr lang="it-IT"/>
              <a:pPr/>
              <a:t>63</a:t>
            </a:fld>
            <a:endParaRPr lang="it-IT"/>
          </a:p>
        </p:txBody>
      </p:sp>
      <p:sp>
        <p:nvSpPr>
          <p:cNvPr id="5068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02A5E-A02B-4499-8E00-34573998AFBA}" type="slidenum">
              <a:rPr lang="it-IT"/>
              <a:pPr/>
              <a:t>64</a:t>
            </a:fld>
            <a:endParaRPr lang="it-IT"/>
          </a:p>
        </p:txBody>
      </p:sp>
      <p:sp>
        <p:nvSpPr>
          <p:cNvPr id="5079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F04F7-C0E1-47AA-9E82-02FB20B01655}" type="slidenum">
              <a:rPr lang="it-IT"/>
              <a:pPr/>
              <a:t>65</a:t>
            </a:fld>
            <a:endParaRPr lang="it-IT"/>
          </a:p>
        </p:txBody>
      </p:sp>
      <p:sp>
        <p:nvSpPr>
          <p:cNvPr id="5089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DC2D1F-CA92-4A23-B548-47D16943964F}" type="slidenum">
              <a:rPr lang="it-IT"/>
              <a:pPr/>
              <a:t>66</a:t>
            </a:fld>
            <a:endParaRPr lang="it-IT"/>
          </a:p>
        </p:txBody>
      </p:sp>
      <p:sp>
        <p:nvSpPr>
          <p:cNvPr id="5099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B507A-32A2-4600-BE3F-001D72882A6F}" type="slidenum">
              <a:rPr lang="it-IT"/>
              <a:pPr/>
              <a:t>67</a:t>
            </a:fld>
            <a:endParaRPr lang="it-IT"/>
          </a:p>
        </p:txBody>
      </p:sp>
      <p:sp>
        <p:nvSpPr>
          <p:cNvPr id="5109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4A87E-5685-47AB-8843-958C6B76FB06}" type="slidenum">
              <a:rPr lang="it-IT"/>
              <a:pPr/>
              <a:t>68</a:t>
            </a:fld>
            <a:endParaRPr lang="it-IT"/>
          </a:p>
        </p:txBody>
      </p:sp>
      <p:sp>
        <p:nvSpPr>
          <p:cNvPr id="5120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4B7B0-03E8-45D9-B0C3-555C851BC248}" type="slidenum">
              <a:rPr lang="it-IT"/>
              <a:pPr/>
              <a:t>69</a:t>
            </a:fld>
            <a:endParaRPr lang="it-IT"/>
          </a:p>
        </p:txBody>
      </p:sp>
      <p:sp>
        <p:nvSpPr>
          <p:cNvPr id="5130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BD86B-4A90-45A8-9B86-BDA3891D6CA4}" type="slidenum">
              <a:rPr lang="it-IT"/>
              <a:pPr/>
              <a:t>7</a:t>
            </a:fld>
            <a:endParaRPr lang="it-IT"/>
          </a:p>
        </p:txBody>
      </p:sp>
      <p:sp>
        <p:nvSpPr>
          <p:cNvPr id="450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30FD2-4D42-4CE3-85B9-66D360A4BCDA}" type="slidenum">
              <a:rPr lang="it-IT"/>
              <a:pPr/>
              <a:t>70</a:t>
            </a:fld>
            <a:endParaRPr lang="it-IT"/>
          </a:p>
        </p:txBody>
      </p:sp>
      <p:sp>
        <p:nvSpPr>
          <p:cNvPr id="5140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6D4F3-5CDD-41CD-8ACF-D8DB338EE7F4}" type="slidenum">
              <a:rPr lang="it-IT"/>
              <a:pPr/>
              <a:t>71</a:t>
            </a:fld>
            <a:endParaRPr lang="it-IT"/>
          </a:p>
        </p:txBody>
      </p:sp>
      <p:sp>
        <p:nvSpPr>
          <p:cNvPr id="5150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E7F0C-A3E1-4510-896B-7210534ABB3E}" type="slidenum">
              <a:rPr lang="it-IT"/>
              <a:pPr/>
              <a:t>72</a:t>
            </a:fld>
            <a:endParaRPr lang="it-IT"/>
          </a:p>
        </p:txBody>
      </p:sp>
      <p:sp>
        <p:nvSpPr>
          <p:cNvPr id="5160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6E582-3D00-421A-BE79-3A6DB53D87B8}" type="slidenum">
              <a:rPr lang="it-IT"/>
              <a:pPr/>
              <a:t>73</a:t>
            </a:fld>
            <a:endParaRPr lang="it-IT"/>
          </a:p>
        </p:txBody>
      </p:sp>
      <p:sp>
        <p:nvSpPr>
          <p:cNvPr id="5171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0C6CB-26F0-44EF-872E-665C62580921}" type="slidenum">
              <a:rPr lang="it-IT"/>
              <a:pPr/>
              <a:t>74</a:t>
            </a:fld>
            <a:endParaRPr lang="it-IT"/>
          </a:p>
        </p:txBody>
      </p:sp>
      <p:sp>
        <p:nvSpPr>
          <p:cNvPr id="5181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B8D6A-A1F2-4D1A-8632-05C2C34974E6}" type="slidenum">
              <a:rPr lang="it-IT"/>
              <a:pPr/>
              <a:t>75</a:t>
            </a:fld>
            <a:endParaRPr lang="it-IT"/>
          </a:p>
        </p:txBody>
      </p:sp>
      <p:sp>
        <p:nvSpPr>
          <p:cNvPr id="519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F0089-7736-4379-90C3-76410895C45E}" type="slidenum">
              <a:rPr lang="it-IT"/>
              <a:pPr/>
              <a:t>76</a:t>
            </a:fld>
            <a:endParaRPr lang="it-IT"/>
          </a:p>
        </p:txBody>
      </p:sp>
      <p:sp>
        <p:nvSpPr>
          <p:cNvPr id="5201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024FA-841C-4069-BB27-630BCD4BDE52}" type="slidenum">
              <a:rPr lang="it-IT"/>
              <a:pPr/>
              <a:t>77</a:t>
            </a:fld>
            <a:endParaRPr lang="it-IT"/>
          </a:p>
        </p:txBody>
      </p:sp>
      <p:sp>
        <p:nvSpPr>
          <p:cNvPr id="5212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49A40-319F-4E60-8B61-A0A849DE73CC}" type="slidenum">
              <a:rPr lang="it-IT"/>
              <a:pPr/>
              <a:t>78</a:t>
            </a:fld>
            <a:endParaRPr lang="it-IT"/>
          </a:p>
        </p:txBody>
      </p:sp>
      <p:sp>
        <p:nvSpPr>
          <p:cNvPr id="5222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6763A-3D85-41D6-A4AE-A74F23529627}" type="slidenum">
              <a:rPr lang="it-IT"/>
              <a:pPr/>
              <a:t>79</a:t>
            </a:fld>
            <a:endParaRPr lang="it-IT"/>
          </a:p>
        </p:txBody>
      </p:sp>
      <p:sp>
        <p:nvSpPr>
          <p:cNvPr id="5232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A72AE-5D82-4ECA-BEA7-D88E63681F91}" type="slidenum">
              <a:rPr lang="it-IT"/>
              <a:pPr/>
              <a:t>8</a:t>
            </a:fld>
            <a:endParaRPr lang="it-IT"/>
          </a:p>
        </p:txBody>
      </p:sp>
      <p:sp>
        <p:nvSpPr>
          <p:cNvPr id="451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DE0D3-58F1-4DF5-9EE7-C699780F1892}" type="slidenum">
              <a:rPr lang="it-IT"/>
              <a:pPr/>
              <a:t>80</a:t>
            </a:fld>
            <a:endParaRPr lang="it-IT"/>
          </a:p>
        </p:txBody>
      </p:sp>
      <p:sp>
        <p:nvSpPr>
          <p:cNvPr id="524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1281D-3983-4B57-BA8A-4F2D463C02DA}" type="slidenum">
              <a:rPr lang="it-IT"/>
              <a:pPr/>
              <a:t>81</a:t>
            </a:fld>
            <a:endParaRPr lang="it-IT"/>
          </a:p>
        </p:txBody>
      </p:sp>
      <p:sp>
        <p:nvSpPr>
          <p:cNvPr id="5253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97778-A051-404E-BCFA-9F70D6B4E3D2}" type="slidenum">
              <a:rPr lang="it-IT"/>
              <a:pPr/>
              <a:t>82</a:t>
            </a:fld>
            <a:endParaRPr lang="it-IT"/>
          </a:p>
        </p:txBody>
      </p:sp>
      <p:sp>
        <p:nvSpPr>
          <p:cNvPr id="5263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E1B7F-B971-459F-B88A-120AA9932A56}" type="slidenum">
              <a:rPr lang="it-IT"/>
              <a:pPr/>
              <a:t>83</a:t>
            </a:fld>
            <a:endParaRPr lang="it-IT"/>
          </a:p>
        </p:txBody>
      </p:sp>
      <p:sp>
        <p:nvSpPr>
          <p:cNvPr id="527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502B7-5ED5-4991-97A1-B3E2F7724C80}" type="slidenum">
              <a:rPr lang="it-IT"/>
              <a:pPr/>
              <a:t>84</a:t>
            </a:fld>
            <a:endParaRPr lang="it-IT"/>
          </a:p>
        </p:txBody>
      </p:sp>
      <p:sp>
        <p:nvSpPr>
          <p:cNvPr id="5283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6DDFED-39AA-42EF-9399-E48B1BB6172D}" type="slidenum">
              <a:rPr lang="it-IT"/>
              <a:pPr/>
              <a:t>85</a:t>
            </a:fld>
            <a:endParaRPr lang="it-IT"/>
          </a:p>
        </p:txBody>
      </p:sp>
      <p:sp>
        <p:nvSpPr>
          <p:cNvPr id="529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FA09F5-56B5-47FC-9E7E-1680201E5871}" type="slidenum">
              <a:rPr lang="it-IT"/>
              <a:pPr/>
              <a:t>86</a:t>
            </a:fld>
            <a:endParaRPr lang="it-IT"/>
          </a:p>
        </p:txBody>
      </p:sp>
      <p:sp>
        <p:nvSpPr>
          <p:cNvPr id="5304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59C66-11D1-4B3A-A8F4-55592ADFAC33}" type="slidenum">
              <a:rPr lang="it-IT"/>
              <a:pPr/>
              <a:t>87</a:t>
            </a:fld>
            <a:endParaRPr lang="it-IT"/>
          </a:p>
        </p:txBody>
      </p:sp>
      <p:sp>
        <p:nvSpPr>
          <p:cNvPr id="5314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F4FEA-B2CA-4978-90C7-147492ED493F}" type="slidenum">
              <a:rPr lang="it-IT"/>
              <a:pPr/>
              <a:t>88</a:t>
            </a:fld>
            <a:endParaRPr lang="it-IT"/>
          </a:p>
        </p:txBody>
      </p:sp>
      <p:sp>
        <p:nvSpPr>
          <p:cNvPr id="532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D90DD-BD77-4A75-B60A-AA1EFCA34E8D}" type="slidenum">
              <a:rPr lang="it-IT"/>
              <a:pPr/>
              <a:t>89</a:t>
            </a:fld>
            <a:endParaRPr lang="it-IT"/>
          </a:p>
        </p:txBody>
      </p:sp>
      <p:sp>
        <p:nvSpPr>
          <p:cNvPr id="5335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04A98-2DC7-4769-B8F6-530A71239A11}" type="slidenum">
              <a:rPr lang="it-IT"/>
              <a:pPr/>
              <a:t>9</a:t>
            </a:fld>
            <a:endParaRPr lang="it-IT"/>
          </a:p>
        </p:txBody>
      </p:sp>
      <p:sp>
        <p:nvSpPr>
          <p:cNvPr id="452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4CCEF6-A58C-4B77-802E-9EB10F548133}" type="slidenum">
              <a:rPr lang="it-IT"/>
              <a:pPr/>
              <a:t>90</a:t>
            </a:fld>
            <a:endParaRPr lang="it-IT"/>
          </a:p>
        </p:txBody>
      </p:sp>
      <p:sp>
        <p:nvSpPr>
          <p:cNvPr id="5345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398DF-921B-4CBE-A8C2-0BE35DEDFBB7}" type="slidenum">
              <a:rPr lang="it-IT"/>
              <a:pPr/>
              <a:t>91</a:t>
            </a:fld>
            <a:endParaRPr lang="it-IT"/>
          </a:p>
        </p:txBody>
      </p:sp>
      <p:sp>
        <p:nvSpPr>
          <p:cNvPr id="5355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689D-B8B4-48DA-B4D9-B561EE389180}" type="slidenum">
              <a:rPr lang="it-IT"/>
              <a:pPr/>
              <a:t>92</a:t>
            </a:fld>
            <a:endParaRPr lang="it-IT"/>
          </a:p>
        </p:txBody>
      </p:sp>
      <p:sp>
        <p:nvSpPr>
          <p:cNvPr id="536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A01F7-49ED-48C4-8D62-66F4A10ABAB2}" type="slidenum">
              <a:rPr lang="it-IT"/>
              <a:pPr/>
              <a:t>93</a:t>
            </a:fld>
            <a:endParaRPr lang="it-IT"/>
          </a:p>
        </p:txBody>
      </p:sp>
      <p:sp>
        <p:nvSpPr>
          <p:cNvPr id="5376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9133C-367B-41F5-8064-B226F1D4786A}" type="slidenum">
              <a:rPr lang="it-IT"/>
              <a:pPr/>
              <a:t>94</a:t>
            </a:fld>
            <a:endParaRPr lang="it-IT"/>
          </a:p>
        </p:txBody>
      </p:sp>
      <p:sp>
        <p:nvSpPr>
          <p:cNvPr id="5386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88A8F-119F-4ABD-840E-7F42DB90E6E5}" type="slidenum">
              <a:rPr lang="it-IT"/>
              <a:pPr/>
              <a:t>95</a:t>
            </a:fld>
            <a:endParaRPr lang="it-IT"/>
          </a:p>
        </p:txBody>
      </p:sp>
      <p:sp>
        <p:nvSpPr>
          <p:cNvPr id="5396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87550-F223-4257-B044-A1B2C6BFC58D}" type="slidenum">
              <a:rPr lang="it-IT"/>
              <a:pPr/>
              <a:t>96</a:t>
            </a:fld>
            <a:endParaRPr lang="it-IT"/>
          </a:p>
        </p:txBody>
      </p:sp>
      <p:sp>
        <p:nvSpPr>
          <p:cNvPr id="5406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A1458-7284-4664-A399-99C2BE43CD11}" type="slidenum">
              <a:rPr lang="it-IT"/>
              <a:pPr/>
              <a:t>97</a:t>
            </a:fld>
            <a:endParaRPr lang="it-IT"/>
          </a:p>
        </p:txBody>
      </p:sp>
      <p:sp>
        <p:nvSpPr>
          <p:cNvPr id="541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7FF21-9031-42E2-9ACE-6874C7F160E7}" type="slidenum">
              <a:rPr lang="it-IT"/>
              <a:pPr/>
              <a:t>98</a:t>
            </a:fld>
            <a:endParaRPr lang="it-IT"/>
          </a:p>
        </p:txBody>
      </p:sp>
      <p:sp>
        <p:nvSpPr>
          <p:cNvPr id="542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7875F-C07B-4299-8080-947C7FF00C0B}" type="slidenum">
              <a:rPr lang="it-IT"/>
              <a:pPr/>
              <a:t>99</a:t>
            </a:fld>
            <a:endParaRPr lang="it-IT"/>
          </a:p>
        </p:txBody>
      </p:sp>
      <p:sp>
        <p:nvSpPr>
          <p:cNvPr id="5437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0E1506-73D5-4018-B537-4DF8229BEB66}" type="slidenum">
              <a:rPr lang="it-IT"/>
              <a:pPr/>
              <a:t>‹N›</a:t>
            </a:fld>
            <a:endParaRPr lang="it-IT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06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707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 userDrawn="1"/>
        </p:nvSpPr>
        <p:spPr bwMode="auto">
          <a:xfrm>
            <a:off x="8118475" y="0"/>
            <a:ext cx="1025525" cy="132397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/>
              <a:t>Azione di sistema Formazione dei docenti-formatori per l'obbligo di istruzione e la continuità fra Secondarie di I e  II grado - USP Torino 2009 – Roberto Trinchero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F99E9-C7D1-4760-945E-9C79DAADEC5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90D3D-9E32-409B-BC71-1B590924BCB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76512A8-96B7-4998-B413-2555CCB9870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E5764-06DB-4793-A85F-85CA2B2D2A3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55105-175C-45C3-9967-7D8EDC461B2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B3025-976C-460D-AD2B-355E7891342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CB1A-6BC0-4C04-9F0C-3734F7DC267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946B-8B1B-49A4-BEC1-D761F32532F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EA957-7254-4473-A2A5-2D04F9A04BE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5146A-4718-495D-A6D3-2C36B788206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595CA-9B31-4760-A998-E84B678E486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it-IT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it-IT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2B83002-03AB-482A-99EB-EFE8AD5D2E25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28681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2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3" name="Text Box 11"/>
          <p:cNvSpPr txBox="1">
            <a:spLocks noChangeArrowheads="1"/>
          </p:cNvSpPr>
          <p:nvPr userDrawn="1"/>
        </p:nvSpPr>
        <p:spPr bwMode="auto">
          <a:xfrm>
            <a:off x="8118475" y="0"/>
            <a:ext cx="1025525" cy="132397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/>
              <a:t>Azione di sistema Formazione dei docenti-formatori per l'obbligo di istruzione e la continuità fra Secondarie di I e  II grado - USP Torino 2009 – Roberto Trinchero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C0A4107-1B6D-4EB9-A867-6CBF51254382}" type="slidenum">
              <a:rPr lang="it-IT"/>
              <a:pPr/>
              <a:t>1</a:t>
            </a:fld>
            <a:endParaRPr lang="it-IT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600"/>
              <a:t>Valutare e certificare competenze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0938" y="3471863"/>
            <a:ext cx="6999287" cy="2624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/>
              <a:t>Roberto Trinchero</a:t>
            </a:r>
          </a:p>
          <a:p>
            <a:pPr>
              <a:lnSpc>
                <a:spcPct val="80000"/>
              </a:lnSpc>
            </a:pPr>
            <a:r>
              <a:rPr lang="it-IT" sz="2400"/>
              <a:t>Università degli studi di Torino</a:t>
            </a:r>
          </a:p>
          <a:p>
            <a:pPr>
              <a:lnSpc>
                <a:spcPct val="80000"/>
              </a:lnSpc>
            </a:pPr>
            <a:r>
              <a:rPr lang="it-IT" sz="2400" i="1"/>
              <a:t>roberto.trinchero@unito.it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sz="2400"/>
              <a:t>Azione di sistema Formazione dei docenti-formatori per l'obbligo di istruzione e la continuità fra Secondarie di I e  II grado - USP Torino 2009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1363" y="3513138"/>
            <a:ext cx="1079500" cy="1071562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0450" y="3114675"/>
            <a:ext cx="1122363" cy="15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41029-AEEA-406C-9E17-759F021B5FA6}" type="slidenum">
              <a:rPr lang="it-IT"/>
              <a:pPr/>
              <a:t>10</a:t>
            </a:fld>
            <a:endParaRPr lang="it-IT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Esempio: Problema del carpentiere</a:t>
            </a:r>
          </a:p>
        </p:txBody>
      </p:sp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420938"/>
            <a:ext cx="6624638" cy="4173537"/>
          </a:xfrm>
          <a:prstGeom prst="rect">
            <a:avLst/>
          </a:prstGeom>
          <a:noFill/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84213" y="1773238"/>
            <a:ext cx="7704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Verdana" pitchFamily="1" charset="0"/>
              </a:rPr>
              <a:t>Un carpentiere ha 32 metri di tavole. Quali di questi recinti può realizzare?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CC84-0861-4E2D-899D-7FF84242B996}" type="slidenum">
              <a:rPr lang="it-IT"/>
              <a:pPr/>
              <a:t>11</a:t>
            </a:fld>
            <a:endParaRPr lang="it-IT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Problema del carpentiere</a:t>
            </a: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084513" y="4973638"/>
            <a:ext cx="54483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Saper valutare le proprie strategie confrontandole con gli obiettivi e con i dati a disposizione.</a:t>
            </a: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468313" y="4973638"/>
            <a:ext cx="2616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Strutture di autoregolazione</a:t>
            </a: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3084513" y="4016375"/>
            <a:ext cx="54483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Saper ricondurre una figura geometrica non conosciuta ad una conosciuta</a:t>
            </a:r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468313" y="4016375"/>
            <a:ext cx="2616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Strutture di azione</a:t>
            </a:r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3084513" y="3011488"/>
            <a:ext cx="54483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Saper cogliere il fatto che la soluzione del problema non sta nell’applicazione di un algoritmo, ma in un ripensamento delle figure</a:t>
            </a:r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468313" y="3011488"/>
            <a:ext cx="2616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Strutture di interpretazione</a:t>
            </a:r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3084513" y="1773238"/>
            <a:ext cx="5448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Conoscere il concetto di somma e di perimetro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Conoscere le proprietà dei triangoli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Saper effettuare una somma, …</a:t>
            </a:r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468313" y="1773238"/>
            <a:ext cx="2616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Risorse</a:t>
            </a:r>
          </a:p>
        </p:txBody>
      </p:sp>
      <p:sp>
        <p:nvSpPr>
          <p:cNvPr id="258059" name="Line 11"/>
          <p:cNvSpPr>
            <a:spLocks noChangeShapeType="1"/>
          </p:cNvSpPr>
          <p:nvPr/>
        </p:nvSpPr>
        <p:spPr bwMode="auto">
          <a:xfrm>
            <a:off x="468313" y="1773238"/>
            <a:ext cx="80645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468313" y="3011488"/>
            <a:ext cx="806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1" name="Line 13"/>
          <p:cNvSpPr>
            <a:spLocks noChangeShapeType="1"/>
          </p:cNvSpPr>
          <p:nvPr/>
        </p:nvSpPr>
        <p:spPr bwMode="auto">
          <a:xfrm>
            <a:off x="468313" y="4016375"/>
            <a:ext cx="806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2" name="Line 14"/>
          <p:cNvSpPr>
            <a:spLocks noChangeShapeType="1"/>
          </p:cNvSpPr>
          <p:nvPr/>
        </p:nvSpPr>
        <p:spPr bwMode="auto">
          <a:xfrm>
            <a:off x="468313" y="4973638"/>
            <a:ext cx="806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3" name="Line 15"/>
          <p:cNvSpPr>
            <a:spLocks noChangeShapeType="1"/>
          </p:cNvSpPr>
          <p:nvPr/>
        </p:nvSpPr>
        <p:spPr bwMode="auto">
          <a:xfrm>
            <a:off x="468313" y="6142038"/>
            <a:ext cx="80645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4" name="Line 16"/>
          <p:cNvSpPr>
            <a:spLocks noChangeShapeType="1"/>
          </p:cNvSpPr>
          <p:nvPr/>
        </p:nvSpPr>
        <p:spPr bwMode="auto">
          <a:xfrm>
            <a:off x="468313" y="1773238"/>
            <a:ext cx="0" cy="436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5" name="Line 17"/>
          <p:cNvSpPr>
            <a:spLocks noChangeShapeType="1"/>
          </p:cNvSpPr>
          <p:nvPr/>
        </p:nvSpPr>
        <p:spPr bwMode="auto">
          <a:xfrm>
            <a:off x="3084513" y="1773238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6" name="Line 18"/>
          <p:cNvSpPr>
            <a:spLocks noChangeShapeType="1"/>
          </p:cNvSpPr>
          <p:nvPr/>
        </p:nvSpPr>
        <p:spPr bwMode="auto">
          <a:xfrm>
            <a:off x="8532813" y="1773238"/>
            <a:ext cx="0" cy="436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/>
      <p:bldP spid="258052" grpId="0"/>
      <p:bldP spid="258053" grpId="0"/>
      <p:bldP spid="258054" grpId="0"/>
      <p:bldP spid="258055" grpId="0"/>
      <p:bldP spid="258056" grpId="0"/>
      <p:bldP spid="258057" grpId="0"/>
      <p:bldP spid="258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EFF31-BA4F-4531-8A51-71C25BFB6442}" type="slidenum">
              <a:rPr lang="it-IT"/>
              <a:pPr/>
              <a:t>12</a:t>
            </a:fld>
            <a:endParaRPr lang="it-IT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/>
              <a:t>Allievi “abili” e allievi “competenti” </a:t>
            </a:r>
            <a:r>
              <a:rPr lang="it-IT" sz="3600">
                <a:cs typeface="Arial" charset="0"/>
              </a:rPr>
              <a:t>→ Profili di competenza</a:t>
            </a: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4716463" y="5219700"/>
            <a:ext cx="557212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t-IT" sz="2000"/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4716463" y="4214813"/>
            <a:ext cx="5572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t-IT" sz="2000"/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4716463" y="3209925"/>
            <a:ext cx="5572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t-IT" sz="2000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4716463" y="2205038"/>
            <a:ext cx="5572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t-IT" sz="2000"/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4716463" y="1773238"/>
            <a:ext cx="5572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…</a:t>
            </a:r>
          </a:p>
        </p:txBody>
      </p:sp>
      <p:sp>
        <p:nvSpPr>
          <p:cNvPr id="259080" name="Rectangle 8"/>
          <p:cNvSpPr>
            <a:spLocks noChangeArrowheads="1"/>
          </p:cNvSpPr>
          <p:nvPr/>
        </p:nvSpPr>
        <p:spPr bwMode="auto">
          <a:xfrm>
            <a:off x="5273675" y="5219700"/>
            <a:ext cx="35464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Se la trasformazione non porta ad una soluzione, cerca trasformazioni alternative. </a:t>
            </a:r>
          </a:p>
        </p:txBody>
      </p: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1747838" y="5219700"/>
            <a:ext cx="29686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Rinuncia a risolvere il problema (“Non lo abbiamo trattato a scuola) </a:t>
            </a:r>
          </a:p>
        </p:txBody>
      </p:sp>
      <p:sp>
        <p:nvSpPr>
          <p:cNvPr id="259082" name="Rectangle 10"/>
          <p:cNvSpPr>
            <a:spLocks noChangeArrowheads="1"/>
          </p:cNvSpPr>
          <p:nvPr/>
        </p:nvSpPr>
        <p:spPr bwMode="auto">
          <a:xfrm>
            <a:off x="323850" y="5219700"/>
            <a:ext cx="14239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Strutture di autoregolazione</a:t>
            </a:r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5273675" y="4214813"/>
            <a:ext cx="35464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Trasforma le figure irregolari in figure note</a:t>
            </a:r>
          </a:p>
        </p:txBody>
      </p:sp>
      <p:sp>
        <p:nvSpPr>
          <p:cNvPr id="259084" name="Rectangle 12"/>
          <p:cNvSpPr>
            <a:spLocks noChangeArrowheads="1"/>
          </p:cNvSpPr>
          <p:nvPr/>
        </p:nvSpPr>
        <p:spPr bwMode="auto">
          <a:xfrm>
            <a:off x="1747838" y="4214813"/>
            <a:ext cx="29686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Cerca, senza successo, di applicare una formula risolutiva nota</a:t>
            </a:r>
          </a:p>
        </p:txBody>
      </p:sp>
      <p:sp>
        <p:nvSpPr>
          <p:cNvPr id="259085" name="Rectangle 13"/>
          <p:cNvSpPr>
            <a:spLocks noChangeArrowheads="1"/>
          </p:cNvSpPr>
          <p:nvPr/>
        </p:nvSpPr>
        <p:spPr bwMode="auto">
          <a:xfrm>
            <a:off x="323850" y="4214813"/>
            <a:ext cx="14239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Strutture di azione</a:t>
            </a:r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5273675" y="3209925"/>
            <a:ext cx="35464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Legge il problema come “Trasformare le figure irregolari in figure note”</a:t>
            </a:r>
          </a:p>
        </p:txBody>
      </p:sp>
      <p:sp>
        <p:nvSpPr>
          <p:cNvPr id="259087" name="Rectangle 15"/>
          <p:cNvSpPr>
            <a:spLocks noChangeArrowheads="1"/>
          </p:cNvSpPr>
          <p:nvPr/>
        </p:nvSpPr>
        <p:spPr bwMode="auto">
          <a:xfrm>
            <a:off x="1747838" y="3209925"/>
            <a:ext cx="29686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Si chiede “Quando abbiamo trattato queste figure a scuola?”</a:t>
            </a:r>
          </a:p>
        </p:txBody>
      </p:sp>
      <p:sp>
        <p:nvSpPr>
          <p:cNvPr id="259088" name="Rectangle 16"/>
          <p:cNvSpPr>
            <a:spLocks noChangeArrowheads="1"/>
          </p:cNvSpPr>
          <p:nvPr/>
        </p:nvSpPr>
        <p:spPr bwMode="auto">
          <a:xfrm>
            <a:off x="323850" y="3209925"/>
            <a:ext cx="14239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Strutture di interpretazione</a:t>
            </a:r>
          </a:p>
        </p:txBody>
      </p:sp>
      <p:sp>
        <p:nvSpPr>
          <p:cNvPr id="259089" name="Rectangle 17"/>
          <p:cNvSpPr>
            <a:spLocks noChangeArrowheads="1"/>
          </p:cNvSpPr>
          <p:nvPr/>
        </p:nvSpPr>
        <p:spPr bwMode="auto">
          <a:xfrm>
            <a:off x="5273675" y="2205038"/>
            <a:ext cx="35464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Conosce il concetto di somma e di perimetro, sa effettuare somme, …</a:t>
            </a:r>
          </a:p>
        </p:txBody>
      </p:sp>
      <p:sp>
        <p:nvSpPr>
          <p:cNvPr id="259090" name="Rectangle 18"/>
          <p:cNvSpPr>
            <a:spLocks noChangeArrowheads="1"/>
          </p:cNvSpPr>
          <p:nvPr/>
        </p:nvSpPr>
        <p:spPr bwMode="auto">
          <a:xfrm>
            <a:off x="1747838" y="2205038"/>
            <a:ext cx="29686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Conosce il concetto di somma e di perimetro, sa effettuare somme, …</a:t>
            </a:r>
          </a:p>
        </p:txBody>
      </p:sp>
      <p:sp>
        <p:nvSpPr>
          <p:cNvPr id="259091" name="Rectangle 19"/>
          <p:cNvSpPr>
            <a:spLocks noChangeArrowheads="1"/>
          </p:cNvSpPr>
          <p:nvPr/>
        </p:nvSpPr>
        <p:spPr bwMode="auto">
          <a:xfrm>
            <a:off x="323850" y="2205038"/>
            <a:ext cx="14239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Risorse</a:t>
            </a:r>
          </a:p>
        </p:txBody>
      </p:sp>
      <p:sp>
        <p:nvSpPr>
          <p:cNvPr id="259092" name="Rectangle 20"/>
          <p:cNvSpPr>
            <a:spLocks noChangeArrowheads="1"/>
          </p:cNvSpPr>
          <p:nvPr/>
        </p:nvSpPr>
        <p:spPr bwMode="auto">
          <a:xfrm>
            <a:off x="5273675" y="1773238"/>
            <a:ext cx="3546475" cy="431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 b="1"/>
              <a:t>Allievo “competente</a:t>
            </a:r>
            <a:r>
              <a:rPr lang="it-IT" sz="2000"/>
              <a:t>”</a:t>
            </a:r>
          </a:p>
        </p:txBody>
      </p:sp>
      <p:sp>
        <p:nvSpPr>
          <p:cNvPr id="259093" name="Rectangle 21"/>
          <p:cNvSpPr>
            <a:spLocks noChangeArrowheads="1"/>
          </p:cNvSpPr>
          <p:nvPr/>
        </p:nvSpPr>
        <p:spPr bwMode="auto">
          <a:xfrm>
            <a:off x="1747838" y="1773238"/>
            <a:ext cx="2968625" cy="43180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 b="1"/>
              <a:t>Allievo “abile”</a:t>
            </a:r>
          </a:p>
        </p:txBody>
      </p:sp>
      <p:sp>
        <p:nvSpPr>
          <p:cNvPr id="259094" name="Rectangle 22"/>
          <p:cNvSpPr>
            <a:spLocks noChangeArrowheads="1"/>
          </p:cNvSpPr>
          <p:nvPr/>
        </p:nvSpPr>
        <p:spPr bwMode="auto">
          <a:xfrm>
            <a:off x="323850" y="1773238"/>
            <a:ext cx="1423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259095" name="Line 23"/>
          <p:cNvSpPr>
            <a:spLocks noChangeShapeType="1"/>
          </p:cNvSpPr>
          <p:nvPr/>
        </p:nvSpPr>
        <p:spPr bwMode="auto">
          <a:xfrm>
            <a:off x="323850" y="1773238"/>
            <a:ext cx="84963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096" name="Line 24"/>
          <p:cNvSpPr>
            <a:spLocks noChangeShapeType="1"/>
          </p:cNvSpPr>
          <p:nvPr/>
        </p:nvSpPr>
        <p:spPr bwMode="auto">
          <a:xfrm>
            <a:off x="323850" y="2205038"/>
            <a:ext cx="849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097" name="Line 25"/>
          <p:cNvSpPr>
            <a:spLocks noChangeShapeType="1"/>
          </p:cNvSpPr>
          <p:nvPr/>
        </p:nvSpPr>
        <p:spPr bwMode="auto">
          <a:xfrm>
            <a:off x="323850" y="3209925"/>
            <a:ext cx="849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098" name="Line 26"/>
          <p:cNvSpPr>
            <a:spLocks noChangeShapeType="1"/>
          </p:cNvSpPr>
          <p:nvPr/>
        </p:nvSpPr>
        <p:spPr bwMode="auto">
          <a:xfrm>
            <a:off x="323850" y="4214813"/>
            <a:ext cx="849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099" name="Line 27"/>
          <p:cNvSpPr>
            <a:spLocks noChangeShapeType="1"/>
          </p:cNvSpPr>
          <p:nvPr/>
        </p:nvSpPr>
        <p:spPr bwMode="auto">
          <a:xfrm>
            <a:off x="323850" y="5219700"/>
            <a:ext cx="849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100" name="Line 28"/>
          <p:cNvSpPr>
            <a:spLocks noChangeShapeType="1"/>
          </p:cNvSpPr>
          <p:nvPr/>
        </p:nvSpPr>
        <p:spPr bwMode="auto">
          <a:xfrm>
            <a:off x="323850" y="6529388"/>
            <a:ext cx="84963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101" name="Line 29"/>
          <p:cNvSpPr>
            <a:spLocks noChangeShapeType="1"/>
          </p:cNvSpPr>
          <p:nvPr/>
        </p:nvSpPr>
        <p:spPr bwMode="auto">
          <a:xfrm>
            <a:off x="323850" y="1773238"/>
            <a:ext cx="0" cy="47561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102" name="Line 30"/>
          <p:cNvSpPr>
            <a:spLocks noChangeShapeType="1"/>
          </p:cNvSpPr>
          <p:nvPr/>
        </p:nvSpPr>
        <p:spPr bwMode="auto">
          <a:xfrm>
            <a:off x="1747838" y="1773238"/>
            <a:ext cx="0" cy="4756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103" name="Line 31"/>
          <p:cNvSpPr>
            <a:spLocks noChangeShapeType="1"/>
          </p:cNvSpPr>
          <p:nvPr/>
        </p:nvSpPr>
        <p:spPr bwMode="auto">
          <a:xfrm>
            <a:off x="4716463" y="1773238"/>
            <a:ext cx="0" cy="4756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104" name="Line 32"/>
          <p:cNvSpPr>
            <a:spLocks noChangeShapeType="1"/>
          </p:cNvSpPr>
          <p:nvPr/>
        </p:nvSpPr>
        <p:spPr bwMode="auto">
          <a:xfrm>
            <a:off x="8820150" y="1773238"/>
            <a:ext cx="0" cy="47561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105" name="Line 33"/>
          <p:cNvSpPr>
            <a:spLocks noChangeShapeType="1"/>
          </p:cNvSpPr>
          <p:nvPr/>
        </p:nvSpPr>
        <p:spPr bwMode="auto">
          <a:xfrm>
            <a:off x="5273675" y="1773238"/>
            <a:ext cx="0" cy="4756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/>
      <p:bldP spid="259076" grpId="0"/>
      <p:bldP spid="259077" grpId="0"/>
      <p:bldP spid="259078" grpId="0"/>
      <p:bldP spid="259080" grpId="0"/>
      <p:bldP spid="259081" grpId="0"/>
      <p:bldP spid="259082" grpId="0"/>
      <p:bldP spid="259083" grpId="0"/>
      <p:bldP spid="259084" grpId="0"/>
      <p:bldP spid="259085" grpId="0"/>
      <p:bldP spid="259086" grpId="0"/>
      <p:bldP spid="259087" grpId="0"/>
      <p:bldP spid="259088" grpId="0"/>
      <p:bldP spid="259089" grpId="0"/>
      <p:bldP spid="259090" grpId="0"/>
      <p:bldP spid="2590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31FB-1357-4A41-9E9A-43575501073F}" type="slidenum">
              <a:rPr lang="it-IT"/>
              <a:pPr/>
              <a:t>13</a:t>
            </a:fld>
            <a:endParaRPr lang="it-IT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Inferire la competenza dalla prestazione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733550"/>
            <a:ext cx="8534400" cy="5124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/>
              <a:t>Definire i </a:t>
            </a:r>
            <a:r>
              <a:rPr lang="it-IT" sz="2000">
                <a:cs typeface="Arial" charset="0"/>
              </a:rPr>
              <a:t>profili di competenza</a:t>
            </a:r>
            <a:r>
              <a:rPr lang="it-IT" sz="2000"/>
              <a:t> </a:t>
            </a:r>
            <a:r>
              <a:rPr lang="it-IT" sz="2000">
                <a:cs typeface="Arial" charset="0"/>
              </a:rPr>
              <a:t>→ </a:t>
            </a:r>
            <a:r>
              <a:rPr lang="it-IT" sz="2000" i="1"/>
              <a:t>situazione attesa</a:t>
            </a:r>
            <a:endParaRPr lang="it-IT" sz="2000"/>
          </a:p>
          <a:p>
            <a:pPr>
              <a:lnSpc>
                <a:spcPct val="80000"/>
              </a:lnSpc>
            </a:pPr>
            <a:r>
              <a:rPr lang="it-IT" sz="2000"/>
              <a:t>Proporre opportune </a:t>
            </a:r>
            <a:r>
              <a:rPr lang="it-IT" sz="2000" i="1"/>
              <a:t>attività</a:t>
            </a:r>
            <a:r>
              <a:rPr lang="it-IT" sz="2000"/>
              <a:t> ed </a:t>
            </a:r>
            <a:r>
              <a:rPr lang="it-IT" sz="2000" i="1"/>
              <a:t>esperienze significative</a:t>
            </a:r>
            <a:r>
              <a:rPr lang="it-IT" sz="2000"/>
              <a:t> nelle quali l’allievo faccia emergere prestazioni indicatrici della presenza di risorse e della loro mobilitazione </a:t>
            </a:r>
            <a:r>
              <a:rPr lang="it-IT" sz="2000">
                <a:cs typeface="Arial" charset="0"/>
              </a:rPr>
              <a:t>→</a:t>
            </a:r>
            <a:r>
              <a:rPr lang="it-IT" sz="2000"/>
              <a:t> </a:t>
            </a:r>
            <a:r>
              <a:rPr lang="it-IT" sz="2000" i="1"/>
              <a:t>situazione osservata</a:t>
            </a:r>
            <a:r>
              <a:rPr lang="it-IT" sz="2000"/>
              <a:t>  </a:t>
            </a:r>
          </a:p>
          <a:p>
            <a:pPr>
              <a:lnSpc>
                <a:spcPct val="80000"/>
              </a:lnSpc>
            </a:pPr>
            <a:r>
              <a:rPr lang="it-IT" sz="2000"/>
              <a:t>Utilizzare </a:t>
            </a:r>
            <a:r>
              <a:rPr lang="it-IT" sz="2000" i="1"/>
              <a:t>Rubriche valutative</a:t>
            </a:r>
            <a:r>
              <a:rPr lang="it-IT" sz="2000"/>
              <a:t> per esplicitare:</a:t>
            </a:r>
          </a:p>
          <a:p>
            <a:pPr lvl="1">
              <a:lnSpc>
                <a:spcPct val="80000"/>
              </a:lnSpc>
            </a:pPr>
            <a:r>
              <a:rPr lang="it-IT" sz="1800"/>
              <a:t>i criteri di valutazione, </a:t>
            </a:r>
          </a:p>
          <a:p>
            <a:pPr lvl="1">
              <a:lnSpc>
                <a:spcPct val="80000"/>
              </a:lnSpc>
            </a:pPr>
            <a:r>
              <a:rPr lang="it-IT" sz="1800"/>
              <a:t>i livelli di qualità della prestazione, </a:t>
            </a:r>
          </a:p>
          <a:p>
            <a:pPr lvl="1">
              <a:lnSpc>
                <a:spcPct val="80000"/>
              </a:lnSpc>
            </a:pPr>
            <a:r>
              <a:rPr lang="it-IT" sz="1800"/>
              <a:t>i criteri di attribuzione dei punteggi (scoring) alle prestazioni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>
                <a:cs typeface="Arial" charset="0"/>
              </a:rPr>
              <a:t>      → </a:t>
            </a:r>
            <a:r>
              <a:rPr lang="it-IT" sz="2000"/>
              <a:t>sistema di riferimento per l’assegnazione di </a:t>
            </a:r>
            <a:r>
              <a:rPr lang="it-IT" sz="2000" i="1"/>
              <a:t>significato</a:t>
            </a:r>
            <a:r>
              <a:rPr lang="it-IT" sz="2000"/>
              <a:t> e di </a:t>
            </a:r>
            <a:r>
              <a:rPr lang="it-IT" sz="2000" i="1"/>
              <a:t>valore</a:t>
            </a:r>
            <a:r>
              <a:rPr lang="it-IT" sz="2000"/>
              <a:t> agli esiti del confronto</a:t>
            </a:r>
          </a:p>
          <a:p>
            <a:pPr>
              <a:lnSpc>
                <a:spcPct val="80000"/>
              </a:lnSpc>
            </a:pPr>
            <a:r>
              <a:rPr lang="it-IT" sz="2000"/>
              <a:t>Utilizzare Diari di bordo con resoconti dettagliati delle attività formative e valutative </a:t>
            </a:r>
            <a:r>
              <a:rPr lang="it-IT" sz="2000">
                <a:cs typeface="Arial" charset="0"/>
              </a:rPr>
              <a:t>→ ricostruzione dei </a:t>
            </a:r>
            <a:r>
              <a:rPr lang="it-IT" sz="2000" i="1">
                <a:cs typeface="Arial" charset="0"/>
              </a:rPr>
              <a:t>processi</a:t>
            </a:r>
            <a:r>
              <a:rPr lang="it-IT" sz="2000">
                <a:cs typeface="Arial" charset="0"/>
              </a:rPr>
              <a:t> che hanno portato agli esiti ottenuti</a:t>
            </a:r>
            <a:endParaRPr lang="it-IT" sz="2000"/>
          </a:p>
          <a:p>
            <a:pPr>
              <a:lnSpc>
                <a:spcPct val="80000"/>
              </a:lnSpc>
            </a:pPr>
            <a:r>
              <a:rPr lang="it-IT" sz="2000"/>
              <a:t>Esprimere un giudizio valutativo sulla base dei </a:t>
            </a:r>
            <a:r>
              <a:rPr lang="it-IT" sz="2000" i="1"/>
              <a:t>livelli EQF</a:t>
            </a:r>
            <a:r>
              <a:rPr lang="it-IT" sz="2000"/>
              <a:t> e del grado di padronanza delle competenze considerate </a:t>
            </a:r>
            <a:r>
              <a:rPr lang="it-IT" sz="2000">
                <a:cs typeface="Arial" charset="0"/>
              </a:rPr>
              <a:t>→ </a:t>
            </a:r>
            <a:r>
              <a:rPr lang="it-IT" sz="2000" i="1">
                <a:cs typeface="Arial" charset="0"/>
              </a:rPr>
              <a:t>decisione</a:t>
            </a:r>
            <a:r>
              <a:rPr lang="it-IT" sz="2000">
                <a:cs typeface="Arial" charset="0"/>
              </a:rPr>
              <a:t> conseguente alla valutazione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D46A-828E-4771-8F93-14AC10B4BEB2}" type="slidenum">
              <a:rPr lang="it-IT"/>
              <a:pPr/>
              <a:t>14</a:t>
            </a:fld>
            <a:endParaRPr lang="it-IT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Rilevazione e valutazione. </a:t>
            </a:r>
            <a:br>
              <a:rPr lang="it-IT"/>
            </a:br>
            <a:r>
              <a:rPr lang="it-IT"/>
              <a:t>Tre dimensioni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Intersoggettiva</a:t>
            </a:r>
          </a:p>
          <a:p>
            <a:r>
              <a:rPr lang="it-IT"/>
              <a:t>Oggettiva</a:t>
            </a:r>
          </a:p>
          <a:p>
            <a:r>
              <a:rPr lang="it-IT"/>
              <a:t>Soggettiva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5130-AA6B-4849-8405-CDE1FC0EEB1E}" type="slidenum">
              <a:rPr lang="it-IT"/>
              <a:pPr/>
              <a:t>15</a:t>
            </a:fld>
            <a:endParaRPr lang="it-IT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Dimensione intersoggettiva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817688"/>
            <a:ext cx="8029575" cy="4605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Definire parametri di giudizio (da inserire in rubriche valutative, protocolli di osservazione strutturati e non strutturati, questionari o interviste intesi a rilevare le rappresentazioni soggetti)</a:t>
            </a:r>
          </a:p>
          <a:p>
            <a:pPr>
              <a:lnSpc>
                <a:spcPct val="90000"/>
              </a:lnSpc>
            </a:pPr>
            <a:r>
              <a:rPr lang="it-IT" sz="2400"/>
              <a:t>Prevedere modalità di osservazione e valutazione delle prestazioni del soggetto da parte di altri attori coinvolti nell’esperienza di apprendimento (docenti, genitori, gruppo dei pari, esterni), allo scopo di rilevare una situazione osservata e definirne modalità e ragioni dello scarto tra questa e la situazione attesa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0F8E5-AB09-4FE1-9EF5-66D290F38ECC}" type="slidenum">
              <a:rPr lang="it-IT"/>
              <a:pPr/>
              <a:t>16</a:t>
            </a:fld>
            <a:endParaRPr lang="it-IT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Dimensione oggettiva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831975"/>
            <a:ext cx="7934325" cy="4264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/>
              <a:t>Utilizzare gli strumenti suddetti per l’analisi delle prestazioni dell’individuo nel problem solving in situazione (compiti autentici, analisi di casi, costruzione di prodotti, assunti come espressione della competenza dell’individuo)</a:t>
            </a:r>
          </a:p>
          <a:p>
            <a:pPr>
              <a:lnSpc>
                <a:spcPct val="90000"/>
              </a:lnSpc>
            </a:pPr>
            <a:r>
              <a:rPr lang="it-IT" sz="2800"/>
              <a:t>Documentare l’esperienza di apprendimento ricostruendo la dimensione processuale, i modi per raggiungere gli obiettivi di padronanza nell’affrontare determinate situazioni problema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CD5B-76EC-447D-9449-1CCB7076FC8D}" type="slidenum">
              <a:rPr lang="it-IT"/>
              <a:pPr/>
              <a:t>17</a:t>
            </a:fld>
            <a:endParaRPr lang="it-IT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Dimensione soggettiva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652588"/>
            <a:ext cx="8112125" cy="4689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/>
              <a:t>Chiedere al soggetto di autovalutare i propri prodotti e processi, ricostruendo la propria esperienza di apprendimento attraverso diari di bordo, autobiografie, questionari di autopercezione, check list e scale di valutazione</a:t>
            </a:r>
          </a:p>
          <a:p>
            <a:pPr>
              <a:lnSpc>
                <a:spcPct val="80000"/>
              </a:lnSpc>
            </a:pPr>
            <a:r>
              <a:rPr lang="it-IT" sz="2400"/>
              <a:t>Raccogliere e documentare il punto di vista del soggetto sulla propria esperienza di apprendimento e sui risultati raggiunti ed invitarlo a rielaborarli anche in relazione all’evidenza raccolta da altri soggetti che hanno partecipato al processo (dimensione intersoggettiva) </a:t>
            </a:r>
          </a:p>
          <a:p>
            <a:pPr>
              <a:lnSpc>
                <a:spcPct val="80000"/>
              </a:lnSpc>
            </a:pPr>
            <a:r>
              <a:rPr lang="it-IT" sz="2400"/>
              <a:t>Indurre il soggetto a rielaborare la propria esperienza, individuandone punti di forza e punti di debolezza, per accrescere la propria consapevolezza su di essa e su di sé.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A213-BA8F-488A-85C8-2EC9FA136A09}" type="slidenum">
              <a:rPr lang="it-IT"/>
              <a:pPr/>
              <a:t>18</a:t>
            </a:fld>
            <a:endParaRPr lang="it-IT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Dalla valutazione alla certificazione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Esempio: modelli di certificazione e rubriche di riferimento proposte in un lavoro curato da USP Treviso, coordinato da Dario Nicoli</a:t>
            </a:r>
          </a:p>
          <a:p>
            <a:r>
              <a:rPr lang="it-IT"/>
              <a:t>Il riferimento sono i livelli EQF</a:t>
            </a:r>
          </a:p>
        </p:txBody>
      </p:sp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67CCC-6C47-477A-846E-00A4A2933963}" type="slidenum">
              <a:rPr lang="it-IT"/>
              <a:pPr/>
              <a:t>19</a:t>
            </a:fld>
            <a:endParaRPr lang="it-IT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922337"/>
          </a:xfrm>
        </p:spPr>
        <p:txBody>
          <a:bodyPr/>
          <a:lstStyle/>
          <a:p>
            <a:r>
              <a:rPr lang="it-IT"/>
              <a:t>Certificare la competenza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247775"/>
            <a:ext cx="8208962" cy="5019675"/>
          </a:xfrm>
          <a:prstGeom prst="rect">
            <a:avLst/>
          </a:prstGeom>
          <a:noFill/>
        </p:spPr>
      </p:pic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192088" y="6276975"/>
            <a:ext cx="8951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981E-2951-4D47-BB93-5ED0664ABB7D}" type="slidenum">
              <a:rPr lang="it-IT"/>
              <a:pPr/>
              <a:t>2</a:t>
            </a:fld>
            <a:endParaRPr lang="it-IT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Valutare competenze?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Cosa si valuta? </a:t>
            </a:r>
          </a:p>
          <a:p>
            <a:r>
              <a:rPr lang="it-IT"/>
              <a:t>Perché si valuta?</a:t>
            </a:r>
          </a:p>
          <a:p>
            <a:r>
              <a:rPr lang="it-IT"/>
              <a:t>Quando si valuta?</a:t>
            </a:r>
          </a:p>
          <a:p>
            <a:r>
              <a:rPr lang="it-IT"/>
              <a:t>Come si valuta?</a:t>
            </a:r>
          </a:p>
          <a:p>
            <a:r>
              <a:rPr lang="it-IT"/>
              <a:t>Chi valuta?</a:t>
            </a:r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D7FDC-C67F-42A7-829C-4E836199C68D}" type="slidenum">
              <a:rPr lang="it-IT"/>
              <a:pPr/>
              <a:t>20</a:t>
            </a:fld>
            <a:endParaRPr lang="it-IT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990600"/>
          </a:xfrm>
        </p:spPr>
        <p:txBody>
          <a:bodyPr/>
          <a:lstStyle/>
          <a:p>
            <a:r>
              <a:rPr lang="it-IT"/>
              <a:t>Certificare la competenza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3" y="1319213"/>
            <a:ext cx="8208962" cy="4953000"/>
          </a:xfrm>
          <a:prstGeom prst="rect">
            <a:avLst/>
          </a:prstGeom>
          <a:noFill/>
        </p:spPr>
      </p:pic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6540-2D70-437E-8138-E39C769C2525}" type="slidenum">
              <a:rPr lang="it-IT"/>
              <a:pPr/>
              <a:t>21</a:t>
            </a:fld>
            <a:endParaRPr lang="it-IT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Concetti chiave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790700"/>
            <a:ext cx="8289925" cy="4687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/>
              <a:t>Situazioni di apprendimento significative (situazioni-problema) </a:t>
            </a:r>
            <a:r>
              <a:rPr lang="it-IT" sz="2800">
                <a:cs typeface="Arial" charset="0"/>
              </a:rPr>
              <a:t>→ Situazioni in cui si renda necessario mobilitare risorse:</a:t>
            </a:r>
          </a:p>
          <a:p>
            <a:pPr lvl="1">
              <a:lnSpc>
                <a:spcPct val="90000"/>
              </a:lnSpc>
            </a:pPr>
            <a:r>
              <a:rPr lang="it-IT" sz="2400">
                <a:cs typeface="Arial" charset="0"/>
              </a:rPr>
              <a:t>Per interpretare i problemi in modo adeguato</a:t>
            </a:r>
          </a:p>
          <a:p>
            <a:pPr lvl="1">
              <a:lnSpc>
                <a:spcPct val="90000"/>
              </a:lnSpc>
            </a:pPr>
            <a:r>
              <a:rPr lang="it-IT" sz="2400">
                <a:cs typeface="Arial" charset="0"/>
              </a:rPr>
              <a:t>Per progettare e mettere in atto strategie risolutive adeguate</a:t>
            </a:r>
          </a:p>
          <a:p>
            <a:pPr lvl="1">
              <a:lnSpc>
                <a:spcPct val="90000"/>
              </a:lnSpc>
            </a:pPr>
            <a:r>
              <a:rPr lang="it-IT" sz="2400">
                <a:cs typeface="Arial" charset="0"/>
              </a:rPr>
              <a:t>Per riflettere sulle strategie adottate ed autoregolare la propria azione</a:t>
            </a:r>
          </a:p>
          <a:p>
            <a:pPr>
              <a:lnSpc>
                <a:spcPct val="90000"/>
              </a:lnSpc>
            </a:pPr>
            <a:r>
              <a:rPr lang="it-IT" sz="2800"/>
              <a:t>Livelli EQF</a:t>
            </a:r>
            <a:endParaRPr lang="it-IT" sz="280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it-IT" sz="2800"/>
              <a:t>Grado di padronanza (basilare, adeguato, eccellente)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3B84A-A909-41E1-A3E1-3315B40C02B8}" type="slidenum">
              <a:rPr lang="it-IT"/>
              <a:pPr/>
              <a:t>22</a:t>
            </a:fld>
            <a:endParaRPr lang="it-IT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Conoscenze, abilità, competenze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24862" cy="4608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/>
              <a:t>Definizioni tratte direttamente dalla direttiva Europea (Quadro Europeo delle Qualifiche e dei Titoli):  </a:t>
            </a:r>
          </a:p>
          <a:p>
            <a:pPr lvl="1">
              <a:lnSpc>
                <a:spcPct val="80000"/>
              </a:lnSpc>
            </a:pPr>
            <a:r>
              <a:rPr lang="it-IT" sz="2000" b="1"/>
              <a:t>Conoscenze</a:t>
            </a:r>
            <a:r>
              <a:rPr lang="it-IT" sz="2000"/>
              <a:t>: indicano il risultato dell’</a:t>
            </a:r>
            <a:r>
              <a:rPr lang="it-IT" sz="2000" b="1"/>
              <a:t>assimilazione</a:t>
            </a:r>
            <a:r>
              <a:rPr lang="it-IT" sz="2000"/>
              <a:t> di informazioni attraverso l’apprendimento. Le conoscenze sono l’insieme di fatti, principi, teorie e pratiche, relative a un settore di studio o di lavoro; le conoscenze sono descritte come teoriche e/o pratiche.</a:t>
            </a:r>
          </a:p>
          <a:p>
            <a:pPr lvl="1">
              <a:lnSpc>
                <a:spcPct val="80000"/>
              </a:lnSpc>
            </a:pPr>
            <a:r>
              <a:rPr lang="it-IT" sz="2000" b="1"/>
              <a:t>Abilità</a:t>
            </a:r>
            <a:r>
              <a:rPr lang="it-IT" sz="2000"/>
              <a:t>: </a:t>
            </a:r>
            <a:r>
              <a:rPr lang="it-IT" sz="2000" b="1"/>
              <a:t>indicano le capacità di applicare</a:t>
            </a:r>
            <a:r>
              <a:rPr lang="it-IT" sz="2000"/>
              <a:t> conoscenze e di usare know-how </a:t>
            </a:r>
            <a:r>
              <a:rPr lang="it-IT" sz="2000" b="1"/>
              <a:t>per portare a termine</a:t>
            </a:r>
            <a:r>
              <a:rPr lang="it-IT" sz="2000"/>
              <a:t> compiti e risolvere problemi; le abilità sono descritte come cognitive (uso del pensiero logico, intuitivo e creativo) e pratiche (che implicano l’abilità manuale e l’uso di metodi, materiali, strumenti).</a:t>
            </a:r>
          </a:p>
          <a:p>
            <a:pPr lvl="1">
              <a:lnSpc>
                <a:spcPct val="80000"/>
              </a:lnSpc>
            </a:pPr>
            <a:r>
              <a:rPr lang="it-IT" sz="2000" b="1"/>
              <a:t>Competenze</a:t>
            </a:r>
            <a:r>
              <a:rPr lang="it-IT" sz="2000"/>
              <a:t>: indicano la comprovata capacità di </a:t>
            </a:r>
            <a:r>
              <a:rPr lang="it-IT" sz="2000" b="1"/>
              <a:t>usare</a:t>
            </a:r>
            <a:r>
              <a:rPr lang="it-IT" sz="2000"/>
              <a:t> </a:t>
            </a:r>
            <a:r>
              <a:rPr lang="it-IT" sz="2000" b="1"/>
              <a:t>conoscenze, abilità e capacità</a:t>
            </a:r>
            <a:r>
              <a:rPr lang="it-IT" sz="2000"/>
              <a:t> personali, sociali e/o metodologiche, </a:t>
            </a:r>
            <a:r>
              <a:rPr lang="it-IT" sz="2000" b="1"/>
              <a:t>in situazioni</a:t>
            </a:r>
            <a:r>
              <a:rPr lang="it-IT" sz="2000"/>
              <a:t> di lavoro o di studio e nello sviluppo professionale e/o personale; le competenze sono descritte in termine di responsabilità e autonomia.</a:t>
            </a: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0" y="6491288"/>
            <a:ext cx="882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2123B-B6EB-446B-BC28-9C3824F5B5A8}" type="slidenum">
              <a:rPr lang="it-IT"/>
              <a:pPr/>
              <a:t>23</a:t>
            </a:fld>
            <a:endParaRPr lang="it-IT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livelli EQF 1-4</a:t>
            </a:r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1766888"/>
            <a:ext cx="8693150" cy="3513137"/>
          </a:xfrm>
          <a:prstGeom prst="rect">
            <a:avLst/>
          </a:prstGeom>
          <a:noFill/>
        </p:spPr>
      </p:pic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429A6-B5D2-488D-BFBC-95CDFECC0885}" type="slidenum">
              <a:rPr lang="it-IT"/>
              <a:pPr/>
              <a:t>24</a:t>
            </a:fld>
            <a:endParaRPr lang="it-IT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livelli EQF 5-8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1817688"/>
            <a:ext cx="8574087" cy="4286250"/>
          </a:xfrm>
          <a:prstGeom prst="rect">
            <a:avLst/>
          </a:prstGeom>
          <a:noFill/>
        </p:spPr>
      </p:pic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001DF-8C9A-4338-83BF-6888CD143DD4}" type="slidenum">
              <a:rPr lang="it-IT"/>
              <a:pPr/>
              <a:t>25</a:t>
            </a:fld>
            <a:endParaRPr lang="it-IT"/>
          </a:p>
        </p:txBody>
      </p:sp>
      <p:sp>
        <p:nvSpPr>
          <p:cNvPr id="385031" name="Text Box 7"/>
          <p:cNvSpPr txBox="1">
            <a:spLocks noChangeArrowheads="1"/>
          </p:cNvSpPr>
          <p:nvPr/>
        </p:nvSpPr>
        <p:spPr bwMode="auto">
          <a:xfrm>
            <a:off x="306388" y="1028700"/>
            <a:ext cx="3049587" cy="119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Problemi “chiusi”</a:t>
            </a:r>
          </a:p>
          <a:p>
            <a:pPr>
              <a:spcBef>
                <a:spcPct val="50000"/>
              </a:spcBef>
            </a:pPr>
            <a:r>
              <a:rPr lang="it-IT"/>
              <a:t>Una soluzione univoca</a:t>
            </a:r>
          </a:p>
          <a:p>
            <a:pPr>
              <a:spcBef>
                <a:spcPct val="50000"/>
              </a:spcBef>
            </a:pPr>
            <a:r>
              <a:rPr lang="it-IT"/>
              <a:t>Feedback giusto/sbagliato</a:t>
            </a:r>
          </a:p>
        </p:txBody>
      </p:sp>
      <p:grpSp>
        <p:nvGrpSpPr>
          <p:cNvPr id="385044" name="Group 20"/>
          <p:cNvGrpSpPr>
            <a:grpSpLocks/>
          </p:cNvGrpSpPr>
          <p:nvPr/>
        </p:nvGrpSpPr>
        <p:grpSpPr bwMode="auto">
          <a:xfrm>
            <a:off x="277813" y="2355850"/>
            <a:ext cx="8424862" cy="3759200"/>
            <a:chOff x="295" y="1253"/>
            <a:chExt cx="5307" cy="2368"/>
          </a:xfrm>
        </p:grpSpPr>
        <p:sp>
          <p:nvSpPr>
            <p:cNvPr id="385026" name="Oval 2"/>
            <p:cNvSpPr>
              <a:spLocks noChangeArrowheads="1"/>
            </p:cNvSpPr>
            <p:nvPr/>
          </p:nvSpPr>
          <p:spPr bwMode="auto">
            <a:xfrm>
              <a:off x="295" y="1253"/>
              <a:ext cx="1270" cy="17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  </a:t>
              </a:r>
            </a:p>
            <a:p>
              <a:pPr algn="ctr"/>
              <a:r>
                <a:rPr lang="it-IT"/>
                <a:t>- Esecuzione</a:t>
              </a:r>
            </a:p>
            <a:p>
              <a:pPr algn="ctr"/>
              <a:r>
                <a:rPr lang="it-IT"/>
                <a:t>- Esigenza      </a:t>
              </a:r>
            </a:p>
            <a:p>
              <a:pPr algn="ctr"/>
              <a:r>
                <a:rPr lang="it-IT"/>
                <a:t> unidimensionale</a:t>
              </a:r>
            </a:p>
            <a:p>
              <a:pPr algn="ctr"/>
              <a:r>
                <a:rPr lang="it-IT"/>
                <a:t> - Ripetizione   </a:t>
              </a:r>
            </a:p>
            <a:p>
              <a:pPr algn="ctr"/>
              <a:r>
                <a:rPr lang="it-IT"/>
                <a:t>- Semplicità </a:t>
              </a:r>
            </a:p>
            <a:p>
              <a:pPr algn="ctr"/>
              <a:endParaRPr lang="it-IT"/>
            </a:p>
          </p:txBody>
        </p:sp>
        <p:sp>
          <p:nvSpPr>
            <p:cNvPr id="385027" name="Line 3"/>
            <p:cNvSpPr>
              <a:spLocks noChangeShapeType="1"/>
            </p:cNvSpPr>
            <p:nvPr/>
          </p:nvSpPr>
          <p:spPr bwMode="auto">
            <a:xfrm>
              <a:off x="1559" y="2205"/>
              <a:ext cx="26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28" name="Line 4"/>
            <p:cNvSpPr>
              <a:spLocks noChangeShapeType="1"/>
            </p:cNvSpPr>
            <p:nvPr/>
          </p:nvSpPr>
          <p:spPr bwMode="auto">
            <a:xfrm>
              <a:off x="1565" y="1616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29" name="Line 5"/>
            <p:cNvSpPr>
              <a:spLocks noChangeShapeType="1"/>
            </p:cNvSpPr>
            <p:nvPr/>
          </p:nvSpPr>
          <p:spPr bwMode="auto">
            <a:xfrm>
              <a:off x="4195" y="1661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30" name="Oval 6"/>
            <p:cNvSpPr>
              <a:spLocks noChangeArrowheads="1"/>
            </p:cNvSpPr>
            <p:nvPr/>
          </p:nvSpPr>
          <p:spPr bwMode="auto">
            <a:xfrm>
              <a:off x="4195" y="1298"/>
              <a:ext cx="1407" cy="158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Char char="-"/>
              </a:pPr>
              <a:r>
                <a:rPr lang="it-IT"/>
                <a:t> Iniziativa            </a:t>
              </a:r>
            </a:p>
            <a:p>
              <a:pPr algn="ctr">
                <a:buFontTx/>
                <a:buChar char="-"/>
              </a:pPr>
              <a:r>
                <a:rPr lang="it-IT"/>
                <a:t> Esigenze             </a:t>
              </a:r>
            </a:p>
            <a:p>
              <a:pPr algn="ctr"/>
              <a:r>
                <a:rPr lang="it-IT"/>
                <a:t>pluridimensionali</a:t>
              </a:r>
            </a:p>
            <a:p>
              <a:pPr algn="ctr"/>
              <a:r>
                <a:rPr lang="it-IT"/>
                <a:t>- Innovazione     </a:t>
              </a:r>
            </a:p>
            <a:p>
              <a:pPr algn="ctr"/>
              <a:r>
                <a:rPr lang="it-IT"/>
                <a:t>- Complessità      </a:t>
              </a:r>
            </a:p>
            <a:p>
              <a:pPr algn="ctr"/>
              <a:r>
                <a:rPr lang="it-IT"/>
                <a:t> </a:t>
              </a:r>
            </a:p>
          </p:txBody>
        </p:sp>
        <p:sp>
          <p:nvSpPr>
            <p:cNvPr id="385033" name="Line 9"/>
            <p:cNvSpPr>
              <a:spLocks noChangeShapeType="1"/>
            </p:cNvSpPr>
            <p:nvPr/>
          </p:nvSpPr>
          <p:spPr bwMode="auto">
            <a:xfrm>
              <a:off x="1882" y="202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34" name="Line 10"/>
            <p:cNvSpPr>
              <a:spLocks noChangeShapeType="1"/>
            </p:cNvSpPr>
            <p:nvPr/>
          </p:nvSpPr>
          <p:spPr bwMode="auto">
            <a:xfrm>
              <a:off x="2064" y="20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35" name="Line 11"/>
            <p:cNvSpPr>
              <a:spLocks noChangeShapeType="1"/>
            </p:cNvSpPr>
            <p:nvPr/>
          </p:nvSpPr>
          <p:spPr bwMode="auto">
            <a:xfrm>
              <a:off x="3705" y="1996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36" name="Line 12"/>
            <p:cNvSpPr>
              <a:spLocks noChangeShapeType="1"/>
            </p:cNvSpPr>
            <p:nvPr/>
          </p:nvSpPr>
          <p:spPr bwMode="auto">
            <a:xfrm>
              <a:off x="3931" y="1996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37" name="Text Box 13"/>
            <p:cNvSpPr txBox="1">
              <a:spLocks noChangeArrowheads="1"/>
            </p:cNvSpPr>
            <p:nvPr/>
          </p:nvSpPr>
          <p:spPr bwMode="auto">
            <a:xfrm>
              <a:off x="1515" y="2704"/>
              <a:ext cx="99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/>
                <a:t>Saper fare </a:t>
              </a:r>
              <a:r>
                <a:rPr lang="it-IT"/>
                <a:t>(eseguire una operazione prescritta)</a:t>
              </a:r>
            </a:p>
          </p:txBody>
        </p:sp>
        <p:sp>
          <p:nvSpPr>
            <p:cNvPr id="385038" name="Text Box 14"/>
            <p:cNvSpPr txBox="1">
              <a:spLocks noChangeArrowheads="1"/>
            </p:cNvSpPr>
            <p:nvPr/>
          </p:nvSpPr>
          <p:spPr bwMode="auto">
            <a:xfrm>
              <a:off x="3281" y="2698"/>
              <a:ext cx="1451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/>
                <a:t>Saper agire e interagire </a:t>
              </a:r>
              <a:r>
                <a:rPr lang="it-IT"/>
                <a:t>(gestire situazioni complesse e non routinarie; prendere iniziative)</a:t>
              </a:r>
            </a:p>
          </p:txBody>
        </p:sp>
        <p:sp>
          <p:nvSpPr>
            <p:cNvPr id="385039" name="Line 15"/>
            <p:cNvSpPr>
              <a:spLocks noChangeShapeType="1"/>
            </p:cNvSpPr>
            <p:nvPr/>
          </p:nvSpPr>
          <p:spPr bwMode="auto">
            <a:xfrm flipV="1">
              <a:off x="1973" y="2341"/>
              <a:ext cx="0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43" name="Line 19"/>
            <p:cNvSpPr>
              <a:spLocks noChangeShapeType="1"/>
            </p:cNvSpPr>
            <p:nvPr/>
          </p:nvSpPr>
          <p:spPr bwMode="auto">
            <a:xfrm flipV="1">
              <a:off x="3822" y="2360"/>
              <a:ext cx="0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85045" name="Text Box 21"/>
          <p:cNvSpPr txBox="1">
            <a:spLocks noChangeArrowheads="1"/>
          </p:cNvSpPr>
          <p:nvPr/>
        </p:nvSpPr>
        <p:spPr bwMode="auto">
          <a:xfrm>
            <a:off x="296863" y="6216650"/>
            <a:ext cx="786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Le Boterf G. (2008), </a:t>
            </a:r>
            <a:r>
              <a:rPr lang="it-IT" i="1"/>
              <a:t>Costruire le competenze individuali e collettive</a:t>
            </a:r>
            <a:r>
              <a:rPr lang="it-IT"/>
              <a:t>, Napoli, Guida, p. 62.</a:t>
            </a:r>
          </a:p>
        </p:txBody>
      </p:sp>
      <p:sp>
        <p:nvSpPr>
          <p:cNvPr id="385046" name="Text Box 22"/>
          <p:cNvSpPr txBox="1">
            <a:spLocks noChangeArrowheads="1"/>
          </p:cNvSpPr>
          <p:nvPr/>
        </p:nvSpPr>
        <p:spPr bwMode="auto">
          <a:xfrm>
            <a:off x="5534025" y="1031875"/>
            <a:ext cx="3609975" cy="119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Problemi “aperti”</a:t>
            </a:r>
          </a:p>
          <a:p>
            <a:pPr>
              <a:spcBef>
                <a:spcPct val="50000"/>
              </a:spcBef>
            </a:pPr>
            <a:r>
              <a:rPr lang="it-IT"/>
              <a:t>Più strategie di soluzione</a:t>
            </a:r>
          </a:p>
          <a:p>
            <a:pPr>
              <a:spcBef>
                <a:spcPct val="50000"/>
              </a:spcBef>
            </a:pPr>
            <a:r>
              <a:rPr lang="it-IT"/>
              <a:t>Riflessione sulle proprie strategie</a:t>
            </a:r>
          </a:p>
        </p:txBody>
      </p:sp>
      <p:sp>
        <p:nvSpPr>
          <p:cNvPr id="385047" name="Rectangle 23"/>
          <p:cNvSpPr>
            <a:spLocks noChangeArrowheads="1"/>
          </p:cNvSpPr>
          <p:nvPr/>
        </p:nvSpPr>
        <p:spPr bwMode="auto">
          <a:xfrm>
            <a:off x="985838" y="0"/>
            <a:ext cx="7158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it-IT" sz="4000">
                <a:solidFill>
                  <a:schemeClr val="tx2"/>
                </a:solidFill>
              </a:rPr>
              <a:t>Il “cursore” della competenza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AF019-1499-4F3B-91EC-D82F669F6C53}" type="slidenum">
              <a:rPr lang="it-IT"/>
              <a:pPr/>
              <a:t>26</a:t>
            </a:fld>
            <a:endParaRPr lang="it-IT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Esempio di rubrica valutativa basata sui livelli EQF</a:t>
            </a:r>
          </a:p>
        </p:txBody>
      </p:sp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78000"/>
            <a:ext cx="8164512" cy="4095750"/>
          </a:xfrm>
          <a:prstGeom prst="rect">
            <a:avLst/>
          </a:prstGeom>
          <a:noFill/>
        </p:spPr>
      </p:pic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163513" y="6237288"/>
            <a:ext cx="878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/>
              <a:t>USP Treviso (2009), </a:t>
            </a:r>
            <a:r>
              <a:rPr lang="it-IT" sz="1200" i="1"/>
              <a:t>Competenze in uscita dai nuovi Istituti Tecnici, http://agrariosereni.it/as/pagine/Sperimentazione/competenze%20professionali%202008%202009%20giu09.pdf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EF9B-6403-4D28-8A0A-88AACC6F8EF4}" type="slidenum">
              <a:rPr lang="it-IT"/>
              <a:pPr/>
              <a:t>27</a:t>
            </a:fld>
            <a:endParaRPr lang="it-IT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Esempio di rubrica valutativa basata sui livelli EQF</a:t>
            </a:r>
          </a:p>
        </p:txBody>
      </p:sp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920875"/>
            <a:ext cx="8523288" cy="2771775"/>
          </a:xfrm>
          <a:prstGeom prst="rect">
            <a:avLst/>
          </a:prstGeom>
          <a:noFill/>
        </p:spPr>
      </p:pic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163513" y="6237288"/>
            <a:ext cx="878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/>
              <a:t>USP Treviso (2009), </a:t>
            </a:r>
            <a:r>
              <a:rPr lang="it-IT" sz="1200" i="1"/>
              <a:t>Competenze in uscita dai nuovi Istituti Tecnici, http://agrariosereni.it/as/pagine/Sperimentazione/competenze%20professionali%202008%202009%20giu09.pdf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1408F-F4BF-42EC-81FB-31BCCE12E070}" type="slidenum">
              <a:rPr lang="it-IT"/>
              <a:pPr/>
              <a:t>28</a:t>
            </a:fld>
            <a:endParaRPr lang="it-IT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249362"/>
          </a:xfrm>
        </p:spPr>
        <p:txBody>
          <a:bodyPr/>
          <a:lstStyle/>
          <a:p>
            <a:r>
              <a:rPr lang="it-IT" sz="3600"/>
              <a:t>I gradi: basilare, adeguato, eccellente</a:t>
            </a:r>
          </a:p>
        </p:txBody>
      </p:sp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328738"/>
            <a:ext cx="8545513" cy="531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2424-E565-4B39-A09C-93481E968F37}" type="slidenum">
              <a:rPr lang="it-IT"/>
              <a:pPr/>
              <a:t>29</a:t>
            </a:fld>
            <a:endParaRPr lang="it-IT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Indicatori dell’agire con competenza e definizione di livelli/gradi</a:t>
            </a:r>
          </a:p>
        </p:txBody>
      </p:sp>
      <p:pic>
        <p:nvPicPr>
          <p:cNvPr id="440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1589088"/>
            <a:ext cx="2371725" cy="4991100"/>
          </a:xfrm>
          <a:prstGeom prst="rect">
            <a:avLst/>
          </a:prstGeom>
          <a:noFill/>
        </p:spPr>
      </p:pic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3724275" y="2224088"/>
            <a:ext cx="1011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Azione</a:t>
            </a:r>
          </a:p>
        </p:txBody>
      </p:sp>
      <p:sp>
        <p:nvSpPr>
          <p:cNvPr id="440326" name="Oval 6"/>
          <p:cNvSpPr>
            <a:spLocks noChangeArrowheads="1"/>
          </p:cNvSpPr>
          <p:nvPr/>
        </p:nvSpPr>
        <p:spPr bwMode="auto">
          <a:xfrm>
            <a:off x="314325" y="1638300"/>
            <a:ext cx="2019300" cy="736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27" name="Line 7"/>
          <p:cNvSpPr>
            <a:spLocks noChangeShapeType="1"/>
          </p:cNvSpPr>
          <p:nvPr/>
        </p:nvSpPr>
        <p:spPr bwMode="auto">
          <a:xfrm>
            <a:off x="2333625" y="1965325"/>
            <a:ext cx="1377950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0328" name="Oval 8"/>
          <p:cNvSpPr>
            <a:spLocks noChangeArrowheads="1"/>
          </p:cNvSpPr>
          <p:nvPr/>
        </p:nvSpPr>
        <p:spPr bwMode="auto">
          <a:xfrm>
            <a:off x="263525" y="4016375"/>
            <a:ext cx="1966913" cy="611188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29" name="Text Box 9"/>
          <p:cNvSpPr txBox="1">
            <a:spLocks noChangeArrowheads="1"/>
          </p:cNvSpPr>
          <p:nvPr/>
        </p:nvSpPr>
        <p:spPr bwMode="auto">
          <a:xfrm>
            <a:off x="3725863" y="297497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Interpretazione</a:t>
            </a:r>
          </a:p>
        </p:txBody>
      </p:sp>
      <p:sp>
        <p:nvSpPr>
          <p:cNvPr id="440330" name="Line 10"/>
          <p:cNvSpPr>
            <a:spLocks noChangeShapeType="1"/>
          </p:cNvSpPr>
          <p:nvPr/>
        </p:nvSpPr>
        <p:spPr bwMode="auto">
          <a:xfrm flipV="1">
            <a:off x="2130425" y="3167063"/>
            <a:ext cx="1612900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403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275" y="1535113"/>
            <a:ext cx="2371725" cy="4991100"/>
          </a:xfrm>
          <a:prstGeom prst="rect">
            <a:avLst/>
          </a:prstGeom>
          <a:noFill/>
        </p:spPr>
      </p:pic>
      <p:sp>
        <p:nvSpPr>
          <p:cNvPr id="440332" name="Oval 12"/>
          <p:cNvSpPr>
            <a:spLocks noChangeArrowheads="1"/>
          </p:cNvSpPr>
          <p:nvPr/>
        </p:nvSpPr>
        <p:spPr bwMode="auto">
          <a:xfrm>
            <a:off x="6248400" y="4305300"/>
            <a:ext cx="2541588" cy="569913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3603625" y="3849688"/>
            <a:ext cx="2020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Autoregolazione</a:t>
            </a:r>
          </a:p>
        </p:txBody>
      </p:sp>
      <p:sp>
        <p:nvSpPr>
          <p:cNvPr id="440334" name="Line 14"/>
          <p:cNvSpPr>
            <a:spLocks noChangeShapeType="1"/>
          </p:cNvSpPr>
          <p:nvPr/>
        </p:nvSpPr>
        <p:spPr bwMode="auto">
          <a:xfrm flipH="1" flipV="1">
            <a:off x="5532438" y="4068763"/>
            <a:ext cx="788987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0335" name="Oval 15"/>
          <p:cNvSpPr>
            <a:spLocks noChangeArrowheads="1"/>
          </p:cNvSpPr>
          <p:nvPr/>
        </p:nvSpPr>
        <p:spPr bwMode="auto">
          <a:xfrm>
            <a:off x="369888" y="2705100"/>
            <a:ext cx="2319337" cy="736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36" name="Line 16"/>
          <p:cNvSpPr>
            <a:spLocks noChangeShapeType="1"/>
          </p:cNvSpPr>
          <p:nvPr/>
        </p:nvSpPr>
        <p:spPr bwMode="auto">
          <a:xfrm>
            <a:off x="2678113" y="3071813"/>
            <a:ext cx="1049337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0337" name="Oval 17"/>
          <p:cNvSpPr>
            <a:spLocks noChangeArrowheads="1"/>
          </p:cNvSpPr>
          <p:nvPr/>
        </p:nvSpPr>
        <p:spPr bwMode="auto">
          <a:xfrm>
            <a:off x="6167438" y="5695950"/>
            <a:ext cx="2541587" cy="47625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38" name="Line 18"/>
          <p:cNvSpPr>
            <a:spLocks noChangeShapeType="1"/>
          </p:cNvSpPr>
          <p:nvPr/>
        </p:nvSpPr>
        <p:spPr bwMode="auto">
          <a:xfrm flipH="1" flipV="1">
            <a:off x="5521325" y="4070350"/>
            <a:ext cx="747713" cy="177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0339" name="Oval 19"/>
          <p:cNvSpPr>
            <a:spLocks noChangeArrowheads="1"/>
          </p:cNvSpPr>
          <p:nvPr/>
        </p:nvSpPr>
        <p:spPr bwMode="auto">
          <a:xfrm>
            <a:off x="6169025" y="3079750"/>
            <a:ext cx="2581275" cy="1020763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40" name="Line 20"/>
          <p:cNvSpPr>
            <a:spLocks noChangeShapeType="1"/>
          </p:cNvSpPr>
          <p:nvPr/>
        </p:nvSpPr>
        <p:spPr bwMode="auto">
          <a:xfrm>
            <a:off x="4641850" y="2444750"/>
            <a:ext cx="1814513" cy="83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E1DF2-EA66-4F08-BFC4-680F498C96A7}" type="slidenum">
              <a:rPr lang="it-IT"/>
              <a:pPr/>
              <a:t>3</a:t>
            </a:fld>
            <a:endParaRPr lang="it-IT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Valutare significa: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720850"/>
            <a:ext cx="8083550" cy="4443413"/>
          </a:xfrm>
        </p:spPr>
        <p:txBody>
          <a:bodyPr/>
          <a:lstStyle/>
          <a:p>
            <a:r>
              <a:rPr lang="it-IT" sz="2800"/>
              <a:t>Confrontare una </a:t>
            </a:r>
            <a:r>
              <a:rPr lang="it-IT" sz="2800" i="1"/>
              <a:t>situazione osservata</a:t>
            </a:r>
            <a:r>
              <a:rPr lang="it-IT" sz="2800"/>
              <a:t> con una </a:t>
            </a:r>
            <a:r>
              <a:rPr lang="it-IT" sz="2800" i="1"/>
              <a:t>situazione attesa</a:t>
            </a:r>
            <a:endParaRPr lang="it-IT" sz="2800"/>
          </a:p>
          <a:p>
            <a:r>
              <a:rPr lang="it-IT" sz="2800" i="1"/>
              <a:t>Assegnare significato</a:t>
            </a:r>
            <a:r>
              <a:rPr lang="it-IT" sz="2800"/>
              <a:t> agli esiti di tale confronto</a:t>
            </a:r>
          </a:p>
          <a:p>
            <a:r>
              <a:rPr lang="it-IT" sz="2800"/>
              <a:t>Ricostruire i </a:t>
            </a:r>
            <a:r>
              <a:rPr lang="it-IT" sz="2800" i="1"/>
              <a:t>processi</a:t>
            </a:r>
            <a:r>
              <a:rPr lang="it-IT" sz="2800"/>
              <a:t> che hanno portato a tali esiti</a:t>
            </a:r>
          </a:p>
          <a:p>
            <a:r>
              <a:rPr lang="it-IT" sz="2800" i="1"/>
              <a:t>Attribuire valore</a:t>
            </a:r>
            <a:r>
              <a:rPr lang="it-IT" sz="2800"/>
              <a:t> a tali esiti sulla base di un sistema di riferimento</a:t>
            </a:r>
          </a:p>
          <a:p>
            <a:r>
              <a:rPr lang="it-IT" sz="2800"/>
              <a:t>Assumere </a:t>
            </a:r>
            <a:r>
              <a:rPr lang="it-IT" sz="2800" i="1"/>
              <a:t>decisioni operative</a:t>
            </a:r>
            <a:r>
              <a:rPr lang="it-IT" sz="2800"/>
              <a:t> sulla base di tali esiti</a:t>
            </a:r>
          </a:p>
          <a:p>
            <a:pPr>
              <a:buFont typeface="Wingdings" pitchFamily="2" charset="2"/>
              <a:buNone/>
            </a:pPr>
            <a:endParaRPr lang="it-IT" sz="2800"/>
          </a:p>
          <a:p>
            <a:endParaRPr lang="it-IT" sz="2800" i="1"/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611188" y="6089650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Trinchero R. (2006), </a:t>
            </a:r>
            <a:r>
              <a:rPr lang="it-IT" i="1"/>
              <a:t>Valutare l’apprendimento nell’e-learning. Dalle abilità alle competenze</a:t>
            </a:r>
            <a:r>
              <a:rPr lang="it-IT"/>
              <a:t>, Trento, Erickson, pp. 47-48.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5B7B-83D1-4957-880E-5C786CA58F5B}" type="slidenum">
              <a:rPr lang="it-IT"/>
              <a:pPr/>
              <a:t>30</a:t>
            </a:fld>
            <a:endParaRPr lang="it-IT"/>
          </a:p>
        </p:txBody>
      </p:sp>
      <p:pic>
        <p:nvPicPr>
          <p:cNvPr id="439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3" y="1514475"/>
            <a:ext cx="8980487" cy="4910138"/>
          </a:xfrm>
          <a:prstGeom prst="rect">
            <a:avLst/>
          </a:prstGeom>
          <a:noFill/>
        </p:spPr>
      </p:pic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2428875" y="4284663"/>
            <a:ext cx="1147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Risorse</a:t>
            </a:r>
          </a:p>
        </p:txBody>
      </p:sp>
      <p:sp>
        <p:nvSpPr>
          <p:cNvPr id="439302" name="Oval 6"/>
          <p:cNvSpPr>
            <a:spLocks noChangeArrowheads="1"/>
          </p:cNvSpPr>
          <p:nvPr/>
        </p:nvSpPr>
        <p:spPr bwMode="auto">
          <a:xfrm>
            <a:off x="4243388" y="2806700"/>
            <a:ext cx="2581275" cy="1008063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9303" name="Oval 7"/>
          <p:cNvSpPr>
            <a:spLocks noChangeArrowheads="1"/>
          </p:cNvSpPr>
          <p:nvPr/>
        </p:nvSpPr>
        <p:spPr bwMode="auto">
          <a:xfrm>
            <a:off x="1612900" y="5334000"/>
            <a:ext cx="2895600" cy="121285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>
            <a:off x="2919413" y="4627563"/>
            <a:ext cx="53975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 flipV="1">
            <a:off x="2935288" y="3562350"/>
            <a:ext cx="1514475" cy="763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8E90-E618-4DA9-B893-A1C6D831071D}" type="slidenum">
              <a:rPr lang="it-IT"/>
              <a:pPr/>
              <a:t>31</a:t>
            </a:fld>
            <a:endParaRPr lang="it-IT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Esempio di procedura di costruzione di una rubrica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749425"/>
            <a:ext cx="8509000" cy="4878388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it-IT" sz="2800"/>
              <a:t>Raccogliere esempi di prestazioni degli studenti “buone” e “meno buone” (ancore)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sz="2800"/>
              <a:t>Decidere (anche prendendo spunto da modelli teorici) livelli e gradi su cui classificarle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sz="2800"/>
              <a:t>Identificare induttivamente i criteri che consentono la differenziazione dei livelli e gradi, esplicitandoli analiticamente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sz="2800"/>
              <a:t>Sperimentare la classificazione su vari esempi di prestazioni e rivederla se necessario</a:t>
            </a: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0" y="6340475"/>
            <a:ext cx="8607425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Arter J. A., McTighe J. (2001), </a:t>
            </a:r>
            <a:r>
              <a:rPr lang="it-IT" sz="1400" i="1"/>
              <a:t>Scoring rubrics in the classroom: Using performance criteria for assessing and improving student performance</a:t>
            </a:r>
            <a:r>
              <a:rPr lang="it-IT" sz="1400"/>
              <a:t>, Thousand Oaks (CA), Sage.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12551-0CD5-438D-A9AA-AE5C8813F515}" type="slidenum">
              <a:rPr lang="it-IT"/>
              <a:pPr/>
              <a:t>32</a:t>
            </a:fld>
            <a:endParaRPr lang="it-IT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Problemi aperti. Come declinare le dicotomie: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Diagnostico/Certificativo</a:t>
            </a:r>
          </a:p>
          <a:p>
            <a:r>
              <a:rPr lang="it-IT"/>
              <a:t>Formativo/Sommativo</a:t>
            </a:r>
          </a:p>
          <a:p>
            <a:r>
              <a:rPr lang="it-IT"/>
              <a:t>Proattivo/Retroattivo</a:t>
            </a:r>
          </a:p>
          <a:p>
            <a:r>
              <a:rPr lang="it-IT"/>
              <a:t>Prognostico/Di Impatto</a:t>
            </a:r>
          </a:p>
          <a:p>
            <a:r>
              <a:rPr lang="it-IT"/>
              <a:t>Sincronico/Diacronico</a:t>
            </a:r>
          </a:p>
          <a:p>
            <a:r>
              <a:rPr lang="it-IT"/>
              <a:t>Autovalutazione/Eterovalutazione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314325" y="5622925"/>
            <a:ext cx="7969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/>
              <a:t>in un’ottica di formazione per competenze?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0" y="682625"/>
            <a:ext cx="7037388" cy="869950"/>
          </a:xfrm>
          <a:noFill/>
          <a:ln/>
        </p:spPr>
        <p:txBody>
          <a:bodyPr lIns="0" tIns="25145" rIns="0" bIns="0" anchor="ctr"/>
          <a:lstStyle/>
          <a:p>
            <a:r>
              <a:rPr lang="it-IT"/>
              <a:t>In pratica?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3071813" y="2974975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/>
              <a:t>…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79F2-49C2-4529-9E38-45C5A0678DCD}" type="slidenum">
              <a:rPr lang="it-IT"/>
              <a:pPr/>
              <a:t>34</a:t>
            </a:fld>
            <a:endParaRPr lang="it-IT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Valutare competenze sui 4 assi culturali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Asse dei linguaggi</a:t>
            </a:r>
          </a:p>
          <a:p>
            <a:r>
              <a:rPr lang="it-IT"/>
              <a:t>Asse matematico</a:t>
            </a:r>
          </a:p>
          <a:p>
            <a:r>
              <a:rPr lang="it-IT"/>
              <a:t>Asse scientifico-tecnologico</a:t>
            </a:r>
          </a:p>
          <a:p>
            <a:r>
              <a:rPr lang="it-IT"/>
              <a:t>Asse storico-sociale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0" y="6491288"/>
            <a:ext cx="86074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DBC8C-C45A-430C-8A12-BF317DDB511A}" type="slidenum">
              <a:rPr lang="it-IT"/>
              <a:pPr/>
              <a:t>35</a:t>
            </a:fld>
            <a:endParaRPr lang="it-IT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Strategia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17688"/>
            <a:ext cx="8137525" cy="4278312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it-IT"/>
              <a:t>Isolare competenze-obiettivo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/>
              <a:t>Definire situazioni-problema in cui le competenze vengano messe in gioco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/>
              <a:t>Rilevare dati valutativi sulle molteplici situazioni e utilizzare l’insieme dell’evidenza raccolta per collocare l’allievo su un livello definito da una rubrica basata sui livelli EQF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9FA27-6339-4466-8871-6FFCB318E308}" type="slidenum">
              <a:rPr lang="it-IT"/>
              <a:pPr/>
              <a:t>36</a:t>
            </a:fld>
            <a:endParaRPr lang="it-IT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dei linguaggi</a:t>
            </a:r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3071813" y="2974975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86D4-A6A2-43B3-BEBC-5900DC89DD3B}" type="slidenum">
              <a:rPr lang="it-IT"/>
              <a:pPr/>
              <a:t>37</a:t>
            </a:fld>
            <a:endParaRPr lang="it-IT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dei linguaggi: competenze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882775"/>
            <a:ext cx="8547100" cy="438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Padronanza della lingua italiana: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Padroneggiare gli strumenti espressivi ed argomentativi indispensabili per gestire l’interazione comunicativa verbale in vari contesti;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Leggere, comprendere ed interpretare testi scritti di vario tipo;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Produrre testi di vario tipo in relazione ai differenti scopi comunicativi</a:t>
            </a:r>
          </a:p>
          <a:p>
            <a:pPr>
              <a:lnSpc>
                <a:spcPct val="90000"/>
              </a:lnSpc>
            </a:pPr>
            <a:r>
              <a:rPr lang="it-IT" sz="2400"/>
              <a:t>Utilizzare una lingua straniera per i principali scopi comunicativi ed operativi</a:t>
            </a:r>
          </a:p>
          <a:p>
            <a:pPr>
              <a:lnSpc>
                <a:spcPct val="90000"/>
              </a:lnSpc>
            </a:pPr>
            <a:r>
              <a:rPr lang="it-IT" sz="2400"/>
              <a:t>Utilizzare gli strumenti fondamentali per una fruizione consapevole del patrimonio artistico e letterario</a:t>
            </a:r>
          </a:p>
          <a:p>
            <a:pPr>
              <a:lnSpc>
                <a:spcPct val="90000"/>
              </a:lnSpc>
            </a:pPr>
            <a:r>
              <a:rPr lang="it-IT" sz="2400"/>
              <a:t>Utilizzare e produrre testi multimediali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0" y="6491288"/>
            <a:ext cx="86074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8AF54-3F4B-4A4F-9BBA-2B9565E9CE8D}" type="slidenum">
              <a:rPr lang="it-IT"/>
              <a:pPr/>
              <a:t>38</a:t>
            </a:fld>
            <a:endParaRPr lang="it-IT"/>
          </a:p>
        </p:txBody>
      </p:sp>
      <p:pic>
        <p:nvPicPr>
          <p:cNvPr id="443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7438" y="3148013"/>
            <a:ext cx="6315075" cy="2809875"/>
          </a:xfrm>
          <a:prstGeom prst="rect">
            <a:avLst/>
          </a:prstGeom>
          <a:noFill/>
        </p:spPr>
      </p:pic>
      <p:pic>
        <p:nvPicPr>
          <p:cNvPr id="443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8388" y="927100"/>
            <a:ext cx="6380162" cy="2247900"/>
          </a:xfrm>
          <a:prstGeom prst="rect">
            <a:avLst/>
          </a:prstGeom>
          <a:noFill/>
        </p:spPr>
      </p:pic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0" y="6553200"/>
            <a:ext cx="87169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Esempi Prove Pisa: http://www.invalsi.it/download/BOOKLET1_DEFINITIVO.pdf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733A5-CF7B-458C-86D3-8782B2F28DDC}" type="slidenum">
              <a:rPr lang="it-IT"/>
              <a:pPr/>
              <a:t>39</a:t>
            </a:fld>
            <a:endParaRPr lang="it-IT"/>
          </a:p>
        </p:txBody>
      </p:sp>
      <p:grpSp>
        <p:nvGrpSpPr>
          <p:cNvPr id="319499" name="Group 11"/>
          <p:cNvGrpSpPr>
            <a:grpSpLocks/>
          </p:cNvGrpSpPr>
          <p:nvPr/>
        </p:nvGrpSpPr>
        <p:grpSpPr bwMode="auto">
          <a:xfrm>
            <a:off x="939800" y="407988"/>
            <a:ext cx="7078663" cy="6450012"/>
            <a:chOff x="592" y="257"/>
            <a:chExt cx="4459" cy="4063"/>
          </a:xfrm>
        </p:grpSpPr>
        <p:pic>
          <p:nvPicPr>
            <p:cNvPr id="31949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5" y="711"/>
              <a:ext cx="4397" cy="288"/>
            </a:xfrm>
            <a:prstGeom prst="rect">
              <a:avLst/>
            </a:prstGeom>
            <a:noFill/>
          </p:spPr>
        </p:pic>
        <p:pic>
          <p:nvPicPr>
            <p:cNvPr id="31949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2" y="1448"/>
              <a:ext cx="4459" cy="2112"/>
            </a:xfrm>
            <a:prstGeom prst="rect">
              <a:avLst/>
            </a:prstGeom>
            <a:noFill/>
          </p:spPr>
        </p:pic>
        <p:pic>
          <p:nvPicPr>
            <p:cNvPr id="31949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33" y="257"/>
              <a:ext cx="3378" cy="402"/>
            </a:xfrm>
            <a:prstGeom prst="rect">
              <a:avLst/>
            </a:prstGeom>
            <a:noFill/>
          </p:spPr>
        </p:pic>
        <p:pic>
          <p:nvPicPr>
            <p:cNvPr id="319497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79" y="987"/>
              <a:ext cx="1259" cy="480"/>
            </a:xfrm>
            <a:prstGeom prst="rect">
              <a:avLst/>
            </a:prstGeom>
            <a:noFill/>
          </p:spPr>
        </p:pic>
        <p:pic>
          <p:nvPicPr>
            <p:cNvPr id="319498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86" y="3521"/>
              <a:ext cx="843" cy="7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EDAD-C261-4B28-9B5D-C36381F482E0}" type="slidenum">
              <a:rPr lang="it-IT"/>
              <a:pPr/>
              <a:t>4</a:t>
            </a:fld>
            <a:endParaRPr lang="it-IT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Formare per competenze, valutare competenze</a:t>
            </a: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6038850" y="5508625"/>
            <a:ext cx="28178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Riflessione sulle proprie strategie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3113088" y="5508625"/>
            <a:ext cx="2816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Feedback giusto/sbagliato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6038850" y="4479925"/>
            <a:ext cx="28178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Più strategie di soluzione</a:t>
            </a: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3113088" y="4479925"/>
            <a:ext cx="2816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Una soluzione univoca</a:t>
            </a: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038850" y="2928938"/>
            <a:ext cx="2817813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Problemi “aperti” a più interpretazioni</a:t>
            </a: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3113088" y="2928938"/>
            <a:ext cx="281622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Problemi “chiusi”: un solo modo di interpretare il problema</a:t>
            </a:r>
          </a:p>
        </p:txBody>
      </p:sp>
      <p:grpSp>
        <p:nvGrpSpPr>
          <p:cNvPr id="270345" name="Group 9"/>
          <p:cNvGrpSpPr>
            <a:grpSpLocks/>
          </p:cNvGrpSpPr>
          <p:nvPr/>
        </p:nvGrpSpPr>
        <p:grpSpPr bwMode="auto">
          <a:xfrm>
            <a:off x="295275" y="2928938"/>
            <a:ext cx="2817813" cy="3608387"/>
            <a:chOff x="186" y="1845"/>
            <a:chExt cx="1775" cy="2273"/>
          </a:xfrm>
        </p:grpSpPr>
        <p:sp>
          <p:nvSpPr>
            <p:cNvPr id="270346" name="Rectangle 10"/>
            <p:cNvSpPr>
              <a:spLocks noChangeArrowheads="1"/>
            </p:cNvSpPr>
            <p:nvPr/>
          </p:nvSpPr>
          <p:spPr bwMode="auto">
            <a:xfrm>
              <a:off x="186" y="3470"/>
              <a:ext cx="1775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it-IT" sz="2400"/>
                <a:t>Modo per valutare la propria azione</a:t>
              </a:r>
            </a:p>
          </p:txBody>
        </p:sp>
        <p:sp>
          <p:nvSpPr>
            <p:cNvPr id="270347" name="Rectangle 11"/>
            <p:cNvSpPr>
              <a:spLocks noChangeArrowheads="1"/>
            </p:cNvSpPr>
            <p:nvPr/>
          </p:nvSpPr>
          <p:spPr bwMode="auto">
            <a:xfrm>
              <a:off x="186" y="2822"/>
              <a:ext cx="1775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it-IT" sz="2400"/>
                <a:t>Modo di affrontarlo</a:t>
              </a:r>
            </a:p>
          </p:txBody>
        </p:sp>
        <p:sp>
          <p:nvSpPr>
            <p:cNvPr id="270348" name="Rectangle 12"/>
            <p:cNvSpPr>
              <a:spLocks noChangeArrowheads="1"/>
            </p:cNvSpPr>
            <p:nvPr/>
          </p:nvSpPr>
          <p:spPr bwMode="auto">
            <a:xfrm>
              <a:off x="186" y="1845"/>
              <a:ext cx="1775" cy="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it-IT" sz="2400"/>
                <a:t>“Lettura” del problema</a:t>
              </a:r>
            </a:p>
          </p:txBody>
        </p:sp>
      </p:grpSp>
      <p:sp>
        <p:nvSpPr>
          <p:cNvPr id="270349" name="Rectangle 13"/>
          <p:cNvSpPr>
            <a:spLocks noChangeArrowheads="1"/>
          </p:cNvSpPr>
          <p:nvPr/>
        </p:nvSpPr>
        <p:spPr bwMode="auto">
          <a:xfrm>
            <a:off x="6038850" y="1900238"/>
            <a:ext cx="28178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 b="1"/>
              <a:t>Formare/valutare per competenze</a:t>
            </a:r>
            <a:endParaRPr lang="it-IT" sz="2400"/>
          </a:p>
        </p:txBody>
      </p:sp>
      <p:sp>
        <p:nvSpPr>
          <p:cNvPr id="270350" name="Rectangle 14"/>
          <p:cNvSpPr>
            <a:spLocks noChangeArrowheads="1"/>
          </p:cNvSpPr>
          <p:nvPr/>
        </p:nvSpPr>
        <p:spPr bwMode="auto">
          <a:xfrm>
            <a:off x="3030538" y="1900238"/>
            <a:ext cx="3048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Formare/valutare per conoscenze/abilità</a:t>
            </a:r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295275" y="1900238"/>
            <a:ext cx="28178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t-IT" sz="2400"/>
          </a:p>
        </p:txBody>
      </p:sp>
      <p:grpSp>
        <p:nvGrpSpPr>
          <p:cNvPr id="270363" name="Group 27"/>
          <p:cNvGrpSpPr>
            <a:grpSpLocks/>
          </p:cNvGrpSpPr>
          <p:nvPr/>
        </p:nvGrpSpPr>
        <p:grpSpPr bwMode="auto">
          <a:xfrm>
            <a:off x="282575" y="1900238"/>
            <a:ext cx="8632825" cy="4637087"/>
            <a:chOff x="178" y="1197"/>
            <a:chExt cx="5438" cy="2921"/>
          </a:xfrm>
        </p:grpSpPr>
        <p:sp>
          <p:nvSpPr>
            <p:cNvPr id="270358" name="Line 22"/>
            <p:cNvSpPr>
              <a:spLocks noChangeShapeType="1"/>
            </p:cNvSpPr>
            <p:nvPr/>
          </p:nvSpPr>
          <p:spPr bwMode="auto">
            <a:xfrm>
              <a:off x="178" y="1197"/>
              <a:ext cx="0" cy="292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53" name="Line 17"/>
            <p:cNvSpPr>
              <a:spLocks noChangeShapeType="1"/>
            </p:cNvSpPr>
            <p:nvPr/>
          </p:nvSpPr>
          <p:spPr bwMode="auto">
            <a:xfrm>
              <a:off x="178" y="1197"/>
              <a:ext cx="54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54" name="Line 18"/>
            <p:cNvSpPr>
              <a:spLocks noChangeShapeType="1"/>
            </p:cNvSpPr>
            <p:nvPr/>
          </p:nvSpPr>
          <p:spPr bwMode="auto">
            <a:xfrm>
              <a:off x="178" y="1845"/>
              <a:ext cx="5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55" name="Line 19"/>
            <p:cNvSpPr>
              <a:spLocks noChangeShapeType="1"/>
            </p:cNvSpPr>
            <p:nvPr/>
          </p:nvSpPr>
          <p:spPr bwMode="auto">
            <a:xfrm>
              <a:off x="178" y="2822"/>
              <a:ext cx="5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56" name="Line 20"/>
            <p:cNvSpPr>
              <a:spLocks noChangeShapeType="1"/>
            </p:cNvSpPr>
            <p:nvPr/>
          </p:nvSpPr>
          <p:spPr bwMode="auto">
            <a:xfrm>
              <a:off x="178" y="3470"/>
              <a:ext cx="5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57" name="Line 21"/>
            <p:cNvSpPr>
              <a:spLocks noChangeShapeType="1"/>
            </p:cNvSpPr>
            <p:nvPr/>
          </p:nvSpPr>
          <p:spPr bwMode="auto">
            <a:xfrm>
              <a:off x="187" y="4118"/>
              <a:ext cx="542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59" name="Line 23"/>
            <p:cNvSpPr>
              <a:spLocks noChangeShapeType="1"/>
            </p:cNvSpPr>
            <p:nvPr/>
          </p:nvSpPr>
          <p:spPr bwMode="auto">
            <a:xfrm>
              <a:off x="1901" y="1197"/>
              <a:ext cx="0" cy="29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60" name="Line 24"/>
            <p:cNvSpPr>
              <a:spLocks noChangeShapeType="1"/>
            </p:cNvSpPr>
            <p:nvPr/>
          </p:nvSpPr>
          <p:spPr bwMode="auto">
            <a:xfrm>
              <a:off x="3805" y="1197"/>
              <a:ext cx="0" cy="29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61" name="Line 25"/>
            <p:cNvSpPr>
              <a:spLocks noChangeShapeType="1"/>
            </p:cNvSpPr>
            <p:nvPr/>
          </p:nvSpPr>
          <p:spPr bwMode="auto">
            <a:xfrm>
              <a:off x="5606" y="1206"/>
              <a:ext cx="0" cy="28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/>
      <p:bldP spid="270340" grpId="0"/>
      <p:bldP spid="270341" grpId="0"/>
      <p:bldP spid="270342" grpId="0"/>
      <p:bldP spid="270343" grpId="0"/>
      <p:bldP spid="270344" grpId="0"/>
      <p:bldP spid="270349" grpId="0"/>
      <p:bldP spid="2703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80087-F215-4787-9A2E-0FF6907048A2}" type="slidenum">
              <a:rPr lang="it-IT"/>
              <a:pPr/>
              <a:t>40</a:t>
            </a:fld>
            <a:endParaRPr lang="it-IT"/>
          </a:p>
        </p:txBody>
      </p:sp>
      <p:grpSp>
        <p:nvGrpSpPr>
          <p:cNvPr id="320522" name="Group 10"/>
          <p:cNvGrpSpPr>
            <a:grpSpLocks/>
          </p:cNvGrpSpPr>
          <p:nvPr/>
        </p:nvGrpSpPr>
        <p:grpSpPr bwMode="auto">
          <a:xfrm>
            <a:off x="1114425" y="447675"/>
            <a:ext cx="7146925" cy="6410325"/>
            <a:chOff x="702" y="282"/>
            <a:chExt cx="4502" cy="4038"/>
          </a:xfrm>
        </p:grpSpPr>
        <p:pic>
          <p:nvPicPr>
            <p:cNvPr id="3205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7" y="282"/>
              <a:ext cx="4325" cy="1122"/>
            </a:xfrm>
            <a:prstGeom prst="rect">
              <a:avLst/>
            </a:prstGeom>
            <a:noFill/>
          </p:spPr>
        </p:pic>
        <p:pic>
          <p:nvPicPr>
            <p:cNvPr id="32051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1" y="1540"/>
              <a:ext cx="4493" cy="912"/>
            </a:xfrm>
            <a:prstGeom prst="rect">
              <a:avLst/>
            </a:prstGeom>
            <a:noFill/>
          </p:spPr>
        </p:pic>
        <p:pic>
          <p:nvPicPr>
            <p:cNvPr id="32051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2" y="2644"/>
              <a:ext cx="4409" cy="1116"/>
            </a:xfrm>
            <a:prstGeom prst="rect">
              <a:avLst/>
            </a:prstGeom>
            <a:noFill/>
          </p:spPr>
        </p:pic>
        <p:sp>
          <p:nvSpPr>
            <p:cNvPr id="320519" name="Line 7"/>
            <p:cNvSpPr>
              <a:spLocks noChangeShapeType="1"/>
            </p:cNvSpPr>
            <p:nvPr/>
          </p:nvSpPr>
          <p:spPr bwMode="auto">
            <a:xfrm>
              <a:off x="2184" y="2527"/>
              <a:ext cx="1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pic>
          <p:nvPicPr>
            <p:cNvPr id="320521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77" y="3871"/>
              <a:ext cx="2838" cy="44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44B1F-E567-4C5E-9A01-7F868CD4F81E}" type="slidenum">
              <a:rPr lang="it-IT"/>
              <a:pPr/>
              <a:t>41</a:t>
            </a:fld>
            <a:endParaRPr lang="it-IT"/>
          </a:p>
        </p:txBody>
      </p:sp>
      <p:pic>
        <p:nvPicPr>
          <p:cNvPr id="321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" y="1755775"/>
            <a:ext cx="8389938" cy="4075113"/>
          </a:xfrm>
          <a:prstGeom prst="rect">
            <a:avLst/>
          </a:prstGeom>
          <a:noFill/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0" y="6553200"/>
            <a:ext cx="87169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Compendio Prove Pisa per Insegnanti: http://www.invalsi.it/download/pdf/Compendio-definitivo-22-10-08.pdf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94F9-89D0-4E0B-8D11-AF07B62D88A8}" type="slidenum">
              <a:rPr lang="it-IT"/>
              <a:pPr/>
              <a:t>42</a:t>
            </a:fld>
            <a:endParaRPr lang="it-IT"/>
          </a:p>
        </p:txBody>
      </p:sp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" y="1868488"/>
            <a:ext cx="8174037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FF54-5B35-4C7F-A4B0-1211A398A18C}" type="slidenum">
              <a:rPr lang="it-IT"/>
              <a:pPr/>
              <a:t>43</a:t>
            </a:fld>
            <a:endParaRPr lang="it-IT"/>
          </a:p>
        </p:txBody>
      </p:sp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1470025"/>
            <a:ext cx="8869362" cy="474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F46F8-3423-404A-B222-7CD5539DAA89}" type="slidenum">
              <a:rPr lang="it-IT"/>
              <a:pPr/>
              <a:t>44</a:t>
            </a:fld>
            <a:endParaRPr lang="it-IT"/>
          </a:p>
        </p:txBody>
      </p:sp>
      <p:grpSp>
        <p:nvGrpSpPr>
          <p:cNvPr id="323594" name="Group 10"/>
          <p:cNvGrpSpPr>
            <a:grpSpLocks/>
          </p:cNvGrpSpPr>
          <p:nvPr/>
        </p:nvGrpSpPr>
        <p:grpSpPr bwMode="auto">
          <a:xfrm>
            <a:off x="201613" y="933450"/>
            <a:ext cx="8267700" cy="5484813"/>
            <a:chOff x="653" y="322"/>
            <a:chExt cx="4142" cy="2845"/>
          </a:xfrm>
        </p:grpSpPr>
        <p:pic>
          <p:nvPicPr>
            <p:cNvPr id="32358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" y="322"/>
              <a:ext cx="2736" cy="150"/>
            </a:xfrm>
            <a:prstGeom prst="rect">
              <a:avLst/>
            </a:prstGeom>
            <a:noFill/>
          </p:spPr>
        </p:pic>
        <p:pic>
          <p:nvPicPr>
            <p:cNvPr id="32359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7" y="494"/>
              <a:ext cx="894" cy="150"/>
            </a:xfrm>
            <a:prstGeom prst="rect">
              <a:avLst/>
            </a:prstGeom>
            <a:noFill/>
          </p:spPr>
        </p:pic>
        <p:pic>
          <p:nvPicPr>
            <p:cNvPr id="32359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2" y="689"/>
              <a:ext cx="4073" cy="24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4FF05-BB99-46A7-B9E7-71205D61B1E3}" type="slidenum">
              <a:rPr lang="it-IT"/>
              <a:pPr/>
              <a:t>45</a:t>
            </a:fld>
            <a:endParaRPr lang="it-IT"/>
          </a:p>
        </p:txBody>
      </p:sp>
      <p:pic>
        <p:nvPicPr>
          <p:cNvPr id="324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75" y="1816100"/>
            <a:ext cx="8091488" cy="443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68045-B43E-49CE-81AB-4DF7DFF1B890}" type="slidenum">
              <a:rPr lang="it-IT"/>
              <a:pPr/>
              <a:t>46</a:t>
            </a:fld>
            <a:endParaRPr lang="it-IT"/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1822450"/>
            <a:ext cx="8751888" cy="2897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BB78-66B2-46E3-B38C-6BC5D1606769}" type="slidenum">
              <a:rPr lang="it-IT"/>
              <a:pPr/>
              <a:t>47</a:t>
            </a:fld>
            <a:endParaRPr lang="it-IT"/>
          </a:p>
        </p:txBody>
      </p:sp>
      <p:grpSp>
        <p:nvGrpSpPr>
          <p:cNvPr id="334854" name="Group 6"/>
          <p:cNvGrpSpPr>
            <a:grpSpLocks/>
          </p:cNvGrpSpPr>
          <p:nvPr/>
        </p:nvGrpSpPr>
        <p:grpSpPr bwMode="auto">
          <a:xfrm>
            <a:off x="342900" y="1393825"/>
            <a:ext cx="8580438" cy="4603750"/>
            <a:chOff x="895" y="311"/>
            <a:chExt cx="4150" cy="2169"/>
          </a:xfrm>
        </p:grpSpPr>
        <p:pic>
          <p:nvPicPr>
            <p:cNvPr id="3348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5" y="311"/>
              <a:ext cx="996" cy="156"/>
            </a:xfrm>
            <a:prstGeom prst="rect">
              <a:avLst/>
            </a:prstGeom>
            <a:noFill/>
          </p:spPr>
        </p:pic>
        <p:pic>
          <p:nvPicPr>
            <p:cNvPr id="3348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6" y="482"/>
              <a:ext cx="4139" cy="19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E98DA-ED64-4F60-8BF8-E12163FB7479}" type="slidenum">
              <a:rPr lang="it-IT"/>
              <a:pPr/>
              <a:t>48</a:t>
            </a:fld>
            <a:endParaRPr lang="it-IT"/>
          </a:p>
        </p:txBody>
      </p:sp>
      <p:pic>
        <p:nvPicPr>
          <p:cNvPr id="335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1803400"/>
            <a:ext cx="8480425" cy="449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B07A-4C17-4763-97BC-4171133D902C}" type="slidenum">
              <a:rPr lang="it-IT"/>
              <a:pPr/>
              <a:t>49</a:t>
            </a:fld>
            <a:endParaRPr lang="it-IT"/>
          </a:p>
        </p:txBody>
      </p:sp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8" y="1866900"/>
            <a:ext cx="8316912" cy="250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A498-803C-4F61-8AAC-DF2DB7B078A1}" type="slidenum">
              <a:rPr lang="it-IT"/>
              <a:pPr/>
              <a:t>5</a:t>
            </a:fld>
            <a:endParaRPr lang="it-IT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Situazione attesa: l’“agire con competenza”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789113"/>
            <a:ext cx="8097837" cy="4306887"/>
          </a:xfrm>
        </p:spPr>
        <p:txBody>
          <a:bodyPr/>
          <a:lstStyle/>
          <a:p>
            <a:r>
              <a:rPr lang="it-IT"/>
              <a:t>Risultante di tre fattori:</a:t>
            </a:r>
          </a:p>
          <a:p>
            <a:pPr lvl="1"/>
            <a:r>
              <a:rPr lang="it-IT"/>
              <a:t>Saper agire </a:t>
            </a:r>
            <a:r>
              <a:rPr lang="it-IT">
                <a:cs typeface="Arial" charset="0"/>
              </a:rPr>
              <a:t>→ mobilitare le proprie risorse (conoscenze, capacità, atteggiamenti, …) in situazione</a:t>
            </a:r>
            <a:endParaRPr lang="it-IT"/>
          </a:p>
          <a:p>
            <a:pPr lvl="1"/>
            <a:r>
              <a:rPr lang="it-IT"/>
              <a:t>Voler agire </a:t>
            </a:r>
            <a:r>
              <a:rPr lang="it-IT">
                <a:cs typeface="Arial" charset="0"/>
              </a:rPr>
              <a:t>→</a:t>
            </a:r>
            <a:r>
              <a:rPr lang="it-IT"/>
              <a:t> motivazione personale</a:t>
            </a:r>
          </a:p>
          <a:p>
            <a:pPr lvl="1"/>
            <a:r>
              <a:rPr lang="it-IT"/>
              <a:t>Poter agire </a:t>
            </a:r>
            <a:r>
              <a:rPr lang="it-IT">
                <a:cs typeface="Arial" charset="0"/>
              </a:rPr>
              <a:t>→ contesto che consente e legittima la possibilità di assumere responsabilità e rischi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611188" y="6089650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Le Boterf G. (2008), </a:t>
            </a:r>
            <a:r>
              <a:rPr lang="it-IT" i="1"/>
              <a:t>Costruire le competenze individuali e collettive</a:t>
            </a:r>
            <a:r>
              <a:rPr lang="it-IT"/>
              <a:t>, Napoli, Guida, p. 89.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E6202-91A6-4D57-BE01-5364E2F02E4D}" type="slidenum">
              <a:rPr lang="it-IT"/>
              <a:pPr/>
              <a:t>50</a:t>
            </a:fld>
            <a:endParaRPr lang="it-IT"/>
          </a:p>
        </p:txBody>
      </p:sp>
      <p:grpSp>
        <p:nvGrpSpPr>
          <p:cNvPr id="331783" name="Group 7"/>
          <p:cNvGrpSpPr>
            <a:grpSpLocks/>
          </p:cNvGrpSpPr>
          <p:nvPr/>
        </p:nvGrpSpPr>
        <p:grpSpPr bwMode="auto">
          <a:xfrm>
            <a:off x="246063" y="1847850"/>
            <a:ext cx="8631237" cy="2820988"/>
            <a:chOff x="155" y="1164"/>
            <a:chExt cx="5437" cy="1777"/>
          </a:xfrm>
        </p:grpSpPr>
        <p:pic>
          <p:nvPicPr>
            <p:cNvPr id="3317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1164"/>
              <a:ext cx="5282" cy="1046"/>
            </a:xfrm>
            <a:prstGeom prst="rect">
              <a:avLst/>
            </a:prstGeom>
            <a:noFill/>
          </p:spPr>
        </p:pic>
        <p:pic>
          <p:nvPicPr>
            <p:cNvPr id="33178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5" y="2222"/>
              <a:ext cx="5437" cy="7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5C3DF-C67E-4BD6-B8B2-3E536F0CE291}" type="slidenum">
              <a:rPr lang="it-IT"/>
              <a:pPr/>
              <a:t>51</a:t>
            </a:fld>
            <a:endParaRPr lang="it-IT"/>
          </a:p>
        </p:txBody>
      </p:sp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88" y="341313"/>
            <a:ext cx="7680325" cy="629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6FB3-BCBA-42C1-A0FF-7BB56DD5C21F}" type="slidenum">
              <a:rPr lang="it-IT"/>
              <a:pPr/>
              <a:t>52</a:t>
            </a:fld>
            <a:endParaRPr lang="it-IT"/>
          </a:p>
        </p:txBody>
      </p:sp>
      <p:grpSp>
        <p:nvGrpSpPr>
          <p:cNvPr id="336903" name="Group 7"/>
          <p:cNvGrpSpPr>
            <a:grpSpLocks/>
          </p:cNvGrpSpPr>
          <p:nvPr/>
        </p:nvGrpSpPr>
        <p:grpSpPr bwMode="auto">
          <a:xfrm>
            <a:off x="441325" y="989013"/>
            <a:ext cx="8169275" cy="5334000"/>
            <a:chOff x="785" y="271"/>
            <a:chExt cx="4235" cy="2853"/>
          </a:xfrm>
        </p:grpSpPr>
        <p:pic>
          <p:nvPicPr>
            <p:cNvPr id="3369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5" y="271"/>
              <a:ext cx="2712" cy="150"/>
            </a:xfrm>
            <a:prstGeom prst="rect">
              <a:avLst/>
            </a:prstGeom>
            <a:noFill/>
          </p:spPr>
        </p:pic>
        <p:pic>
          <p:nvPicPr>
            <p:cNvPr id="3369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2" y="457"/>
              <a:ext cx="924" cy="156"/>
            </a:xfrm>
            <a:prstGeom prst="rect">
              <a:avLst/>
            </a:prstGeom>
            <a:noFill/>
          </p:spPr>
        </p:pic>
        <p:pic>
          <p:nvPicPr>
            <p:cNvPr id="3369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" y="610"/>
              <a:ext cx="4193" cy="251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8F85-BACA-4887-9550-14C478167A89}" type="slidenum">
              <a:rPr lang="it-IT"/>
              <a:pPr/>
              <a:t>53</a:t>
            </a:fld>
            <a:endParaRPr lang="it-IT"/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8" y="1676400"/>
            <a:ext cx="8639175" cy="394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0502-F1C8-4D0C-B81F-4CF2C201DE05}" type="slidenum">
              <a:rPr lang="it-IT"/>
              <a:pPr/>
              <a:t>54</a:t>
            </a:fld>
            <a:endParaRPr lang="it-IT"/>
          </a:p>
        </p:txBody>
      </p:sp>
      <p:grpSp>
        <p:nvGrpSpPr>
          <p:cNvPr id="333830" name="Group 6"/>
          <p:cNvGrpSpPr>
            <a:grpSpLocks/>
          </p:cNvGrpSpPr>
          <p:nvPr/>
        </p:nvGrpSpPr>
        <p:grpSpPr bwMode="auto">
          <a:xfrm>
            <a:off x="254000" y="1685925"/>
            <a:ext cx="8540750" cy="3786188"/>
            <a:chOff x="736" y="1200"/>
            <a:chExt cx="4237" cy="1705"/>
          </a:xfrm>
        </p:grpSpPr>
        <p:pic>
          <p:nvPicPr>
            <p:cNvPr id="3338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6" y="1200"/>
              <a:ext cx="4237" cy="1128"/>
            </a:xfrm>
            <a:prstGeom prst="rect">
              <a:avLst/>
            </a:prstGeom>
            <a:noFill/>
          </p:spPr>
        </p:pic>
        <p:pic>
          <p:nvPicPr>
            <p:cNvPr id="3338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33" y="2293"/>
              <a:ext cx="3673" cy="6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FE52-F9FF-46A0-983D-BC25BA038C76}" type="slidenum">
              <a:rPr lang="it-IT"/>
              <a:pPr/>
              <a:t>55</a:t>
            </a:fld>
            <a:endParaRPr lang="it-IT"/>
          </a:p>
        </p:txBody>
      </p:sp>
      <p:grpSp>
        <p:nvGrpSpPr>
          <p:cNvPr id="338950" name="Group 6"/>
          <p:cNvGrpSpPr>
            <a:grpSpLocks/>
          </p:cNvGrpSpPr>
          <p:nvPr/>
        </p:nvGrpSpPr>
        <p:grpSpPr bwMode="auto">
          <a:xfrm>
            <a:off x="309563" y="1008063"/>
            <a:ext cx="8397875" cy="5170487"/>
            <a:chOff x="849" y="248"/>
            <a:chExt cx="4095" cy="2449"/>
          </a:xfrm>
        </p:grpSpPr>
        <p:pic>
          <p:nvPicPr>
            <p:cNvPr id="3389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9" y="248"/>
              <a:ext cx="984" cy="162"/>
            </a:xfrm>
            <a:prstGeom prst="rect">
              <a:avLst/>
            </a:prstGeom>
            <a:noFill/>
          </p:spPr>
        </p:pic>
        <p:pic>
          <p:nvPicPr>
            <p:cNvPr id="33894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1" y="453"/>
              <a:ext cx="4093" cy="22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4016-94DA-46EF-A6F9-F0297BA22A88}" type="slidenum">
              <a:rPr lang="it-IT"/>
              <a:pPr/>
              <a:t>56</a:t>
            </a:fld>
            <a:endParaRPr lang="it-IT"/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858963"/>
            <a:ext cx="8647113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64AB3-741B-4304-8E01-17144E828204}" type="slidenum">
              <a:rPr lang="it-IT"/>
              <a:pPr/>
              <a:t>57</a:t>
            </a:fld>
            <a:endParaRPr lang="it-IT"/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813" y="1770063"/>
            <a:ext cx="8647112" cy="308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2292-0673-4BC4-AF35-DF036DB7D9AB}" type="slidenum">
              <a:rPr lang="it-IT"/>
              <a:pPr/>
              <a:t>58</a:t>
            </a:fld>
            <a:endParaRPr lang="it-IT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dei linguaggi</a:t>
            </a:r>
          </a:p>
        </p:txBody>
      </p:sp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" y="1935163"/>
            <a:ext cx="8221663" cy="3124200"/>
          </a:xfrm>
          <a:prstGeom prst="rect">
            <a:avLst/>
          </a:prstGeom>
          <a:noFill/>
        </p:spPr>
      </p:pic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6996-FEB0-4F2A-8D19-8B006A3ECC7E}" type="slidenum">
              <a:rPr lang="it-IT"/>
              <a:pPr/>
              <a:t>59</a:t>
            </a:fld>
            <a:endParaRPr lang="it-IT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dei linguaggi</a:t>
            </a:r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1476375"/>
            <a:ext cx="8151812" cy="4695825"/>
          </a:xfrm>
          <a:prstGeom prst="rect">
            <a:avLst/>
          </a:prstGeom>
          <a:noFill/>
        </p:spPr>
      </p:pic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F0A04-C1A7-40B0-BD79-DEF543CB7C8B}" type="slidenum">
              <a:rPr lang="it-IT"/>
              <a:pPr/>
              <a:t>6</a:t>
            </a:fld>
            <a:endParaRPr lang="it-IT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Cos’è una competenza?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“Competenze” indicano la comprovata capacità di </a:t>
            </a:r>
            <a:r>
              <a:rPr lang="it-IT" b="1"/>
              <a:t>usare</a:t>
            </a:r>
            <a:r>
              <a:rPr lang="it-IT"/>
              <a:t> conoscenze, abilità e capacità personali, sociali e/o metodologiche, </a:t>
            </a:r>
            <a:r>
              <a:rPr lang="it-IT" b="1"/>
              <a:t>in situazioni</a:t>
            </a:r>
            <a:r>
              <a:rPr lang="it-IT"/>
              <a:t> di lavoro o di studio e nello sviluppo professionale e/o personale;</a:t>
            </a:r>
          </a:p>
          <a:p>
            <a:r>
              <a:rPr lang="it-IT"/>
              <a:t>Le competenze sono descritte in termini di responsabilità e autonomia.</a:t>
            </a:r>
          </a:p>
          <a:p>
            <a:endParaRPr lang="it-IT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0" y="6286500"/>
            <a:ext cx="86074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2243-4973-46B2-8A3A-778A7CC06DA0}" type="slidenum">
              <a:rPr lang="it-IT"/>
              <a:pPr/>
              <a:t>60</a:t>
            </a:fld>
            <a:endParaRPr lang="it-IT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dei linguaggi</a:t>
            </a:r>
          </a:p>
        </p:txBody>
      </p:sp>
      <p:pic>
        <p:nvPicPr>
          <p:cNvPr id="425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73250"/>
            <a:ext cx="8151812" cy="3657600"/>
          </a:xfrm>
          <a:prstGeom prst="rect">
            <a:avLst/>
          </a:prstGeom>
          <a:noFill/>
        </p:spPr>
      </p:pic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A68B-EF19-4808-B51C-82460F2A3580}" type="slidenum">
              <a:rPr lang="it-IT"/>
              <a:pPr/>
              <a:t>61</a:t>
            </a:fld>
            <a:endParaRPr lang="it-IT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dei linguaggi</a:t>
            </a:r>
          </a:p>
        </p:txBody>
      </p:sp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63" y="1735138"/>
            <a:ext cx="8170862" cy="4181475"/>
          </a:xfrm>
          <a:prstGeom prst="rect">
            <a:avLst/>
          </a:prstGeom>
          <a:noFill/>
        </p:spPr>
      </p:pic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C184-FA36-474A-A72E-136120564319}" type="slidenum">
              <a:rPr lang="it-IT"/>
              <a:pPr/>
              <a:t>62</a:t>
            </a:fld>
            <a:endParaRPr lang="it-IT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matematico</a:t>
            </a: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3071813" y="2974975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/>
              <a:t>…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9F41-466D-4FF7-8E6C-AB86C8E0C34C}" type="slidenum">
              <a:rPr lang="it-IT"/>
              <a:pPr/>
              <a:t>63</a:t>
            </a:fld>
            <a:endParaRPr lang="it-IT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matematico: competenze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776413"/>
            <a:ext cx="8372475" cy="4646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Utilizzare le tecniche e le procedure del calcolo aritmetico ed algebrico, rappresentandole anche sotto forma grafica</a:t>
            </a:r>
          </a:p>
          <a:p>
            <a:pPr>
              <a:lnSpc>
                <a:spcPct val="90000"/>
              </a:lnSpc>
            </a:pPr>
            <a:r>
              <a:rPr lang="it-IT" sz="2400"/>
              <a:t>Confrontare ed analizzare figure geometriche, individuando invarianti e relazioni.</a:t>
            </a:r>
          </a:p>
          <a:p>
            <a:pPr>
              <a:lnSpc>
                <a:spcPct val="90000"/>
              </a:lnSpc>
            </a:pPr>
            <a:r>
              <a:rPr lang="it-IT" sz="2400"/>
              <a:t>Individuare le strategie appropriate per la soluzione di problemi</a:t>
            </a:r>
          </a:p>
          <a:p>
            <a:pPr>
              <a:lnSpc>
                <a:spcPct val="90000"/>
              </a:lnSpc>
            </a:pPr>
            <a:r>
              <a:rPr lang="it-IT" sz="2400"/>
              <a:t>Analizzare dati e interpretarli sviluppando deduzioni e ragionamenti sugli stessi anche con l’ausilio di rappresentazioni grafiche, usando consapevolmente gli strumenti di calcolo e le potenzialità offerte da applicazioni specifiche di tipo informatico</a:t>
            </a: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0" y="6491288"/>
            <a:ext cx="86074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BDFF4-8EEF-4A31-9991-AA9CC7E0D684}" type="slidenum">
              <a:rPr lang="it-IT"/>
              <a:pPr/>
              <a:t>64</a:t>
            </a:fld>
            <a:endParaRPr lang="it-IT"/>
          </a:p>
        </p:txBody>
      </p:sp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00" y="792163"/>
            <a:ext cx="6380163" cy="2247900"/>
          </a:xfrm>
          <a:prstGeom prst="rect">
            <a:avLst/>
          </a:prstGeom>
          <a:noFill/>
        </p:spPr>
      </p:pic>
      <p:pic>
        <p:nvPicPr>
          <p:cNvPr id="2949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575" y="4876800"/>
            <a:ext cx="6589713" cy="1304925"/>
          </a:xfrm>
          <a:prstGeom prst="rect">
            <a:avLst/>
          </a:prstGeom>
          <a:noFill/>
        </p:spPr>
      </p:pic>
      <p:pic>
        <p:nvPicPr>
          <p:cNvPr id="2949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738" y="3051175"/>
            <a:ext cx="6329362" cy="178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CF8C-6BE3-4C51-AA0C-57F005EDD098}" type="slidenum">
              <a:rPr lang="it-IT"/>
              <a:pPr/>
              <a:t>65</a:t>
            </a:fld>
            <a:endParaRPr lang="it-IT"/>
          </a:p>
        </p:txBody>
      </p:sp>
      <p:pic>
        <p:nvPicPr>
          <p:cNvPr id="3461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525" y="784225"/>
            <a:ext cx="5267325" cy="676275"/>
          </a:xfrm>
          <a:prstGeom prst="rect">
            <a:avLst/>
          </a:prstGeom>
          <a:noFill/>
        </p:spPr>
      </p:pic>
      <p:grpSp>
        <p:nvGrpSpPr>
          <p:cNvPr id="346122" name="Group 10"/>
          <p:cNvGrpSpPr>
            <a:grpSpLocks/>
          </p:cNvGrpSpPr>
          <p:nvPr/>
        </p:nvGrpSpPr>
        <p:grpSpPr bwMode="auto">
          <a:xfrm>
            <a:off x="346075" y="301625"/>
            <a:ext cx="7989888" cy="6323013"/>
            <a:chOff x="828" y="259"/>
            <a:chExt cx="3847" cy="3372"/>
          </a:xfrm>
        </p:grpSpPr>
        <p:pic>
          <p:nvPicPr>
            <p:cNvPr id="3461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26" y="259"/>
              <a:ext cx="1026" cy="174"/>
            </a:xfrm>
            <a:prstGeom prst="rect">
              <a:avLst/>
            </a:prstGeom>
            <a:noFill/>
          </p:spPr>
        </p:pic>
        <p:pic>
          <p:nvPicPr>
            <p:cNvPr id="346121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8" y="1069"/>
              <a:ext cx="3847" cy="25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2DFD6-38DA-417F-A8F8-C61C6941FB4F}" type="slidenum">
              <a:rPr lang="it-IT"/>
              <a:pPr/>
              <a:t>66</a:t>
            </a:fld>
            <a:endParaRPr lang="it-IT"/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1763713"/>
            <a:ext cx="8872537" cy="1822450"/>
          </a:xfrm>
          <a:prstGeom prst="rect">
            <a:avLst/>
          </a:prstGeom>
          <a:noFill/>
        </p:spPr>
      </p:pic>
      <p:pic>
        <p:nvPicPr>
          <p:cNvPr id="3471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25" y="3556000"/>
            <a:ext cx="8423275" cy="2657475"/>
          </a:xfrm>
          <a:prstGeom prst="rect">
            <a:avLst/>
          </a:prstGeom>
          <a:noFill/>
        </p:spPr>
      </p:pic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0" y="6553200"/>
            <a:ext cx="87169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Compendio Prove Pisa per Insegnanti: http://www.invalsi.it/download/pdf/Compendio-definitivo-22-10-08.pdf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3A55-1AAA-411D-BC16-86EC0F2109E2}" type="slidenum">
              <a:rPr lang="it-IT"/>
              <a:pPr/>
              <a:t>67</a:t>
            </a:fld>
            <a:endParaRPr lang="it-IT"/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1846263"/>
            <a:ext cx="8824912" cy="271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4ABAC-9820-4164-982F-4F9820894091}" type="slidenum">
              <a:rPr lang="it-IT"/>
              <a:pPr/>
              <a:t>68</a:t>
            </a:fld>
            <a:endParaRPr lang="it-IT"/>
          </a:p>
        </p:txBody>
      </p:sp>
      <p:grpSp>
        <p:nvGrpSpPr>
          <p:cNvPr id="350216" name="Group 8"/>
          <p:cNvGrpSpPr>
            <a:grpSpLocks/>
          </p:cNvGrpSpPr>
          <p:nvPr/>
        </p:nvGrpSpPr>
        <p:grpSpPr bwMode="auto">
          <a:xfrm>
            <a:off x="417513" y="303213"/>
            <a:ext cx="6496050" cy="6389687"/>
            <a:chOff x="771" y="286"/>
            <a:chExt cx="3739" cy="3758"/>
          </a:xfrm>
        </p:grpSpPr>
        <p:pic>
          <p:nvPicPr>
            <p:cNvPr id="3502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0" y="286"/>
              <a:ext cx="2358" cy="120"/>
            </a:xfrm>
            <a:prstGeom prst="rect">
              <a:avLst/>
            </a:prstGeom>
            <a:noFill/>
          </p:spPr>
        </p:pic>
        <p:pic>
          <p:nvPicPr>
            <p:cNvPr id="3502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1" y="486"/>
              <a:ext cx="3739" cy="3108"/>
            </a:xfrm>
            <a:prstGeom prst="rect">
              <a:avLst/>
            </a:prstGeom>
            <a:noFill/>
          </p:spPr>
        </p:pic>
        <p:pic>
          <p:nvPicPr>
            <p:cNvPr id="3502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06" y="3594"/>
              <a:ext cx="2868" cy="4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9145-6D06-4189-AE3C-8C90B44D4A28}" type="slidenum">
              <a:rPr lang="it-IT"/>
              <a:pPr/>
              <a:t>69</a:t>
            </a:fld>
            <a:endParaRPr lang="it-IT"/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" y="1612900"/>
            <a:ext cx="7821613" cy="484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49C9E-66CD-4602-9A3C-5FC856E5E167}" type="slidenum">
              <a:rPr lang="it-IT"/>
              <a:pPr/>
              <a:t>7</a:t>
            </a:fld>
            <a:endParaRPr lang="it-IT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Corollari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803400"/>
            <a:ext cx="8110537" cy="45926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/>
              <a:t>La competenza non coincide con la prestazione, ma la prestazione può essere “indizio” di competenza:</a:t>
            </a:r>
          </a:p>
          <a:p>
            <a:pPr lvl="1">
              <a:lnSpc>
                <a:spcPct val="80000"/>
              </a:lnSpc>
            </a:pPr>
            <a:r>
              <a:rPr lang="it-IT" sz="2400"/>
              <a:t>La competenza è un costrutto</a:t>
            </a:r>
          </a:p>
          <a:p>
            <a:pPr lvl="1">
              <a:lnSpc>
                <a:spcPct val="80000"/>
              </a:lnSpc>
            </a:pPr>
            <a:r>
              <a:rPr lang="it-IT" sz="2400"/>
              <a:t>Le prestazioni possono essere suoi indicatori</a:t>
            </a:r>
          </a:p>
          <a:p>
            <a:pPr>
              <a:lnSpc>
                <a:spcPct val="80000"/>
              </a:lnSpc>
            </a:pPr>
            <a:r>
              <a:rPr lang="it-IT" sz="2800"/>
              <a:t>Competente è chi ha risorse (conoscenze, capacità di base, atteggiamenti, …) …</a:t>
            </a:r>
          </a:p>
          <a:p>
            <a:pPr>
              <a:lnSpc>
                <a:spcPct val="80000"/>
              </a:lnSpc>
            </a:pPr>
            <a:r>
              <a:rPr lang="it-IT" sz="2800"/>
              <a:t>… ma solo se è in grado di mobilitarle nelle situazioni che lo richiedono </a:t>
            </a:r>
            <a:r>
              <a:rPr lang="it-IT" sz="2800">
                <a:cs typeface="Arial" charset="0"/>
              </a:rPr>
              <a:t>→ fare la mossa giusta al momento giusto</a:t>
            </a:r>
          </a:p>
          <a:p>
            <a:pPr>
              <a:lnSpc>
                <a:spcPct val="80000"/>
              </a:lnSpc>
            </a:pPr>
            <a:r>
              <a:rPr lang="it-IT" sz="2800"/>
              <a:t>Non basta saper agire, è necessario poter agire e voler agire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9D8BC-5FD4-4ED2-89E0-FBC2095C0443}" type="slidenum">
              <a:rPr lang="it-IT"/>
              <a:pPr/>
              <a:t>70</a:t>
            </a:fld>
            <a:endParaRPr lang="it-IT"/>
          </a:p>
        </p:txBody>
      </p:sp>
      <p:pic>
        <p:nvPicPr>
          <p:cNvPr id="3522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1778000"/>
            <a:ext cx="895350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DD8-AC86-414E-991C-9A21FD66D35B}" type="slidenum">
              <a:rPr lang="it-IT"/>
              <a:pPr/>
              <a:t>71</a:t>
            </a:fld>
            <a:endParaRPr lang="it-IT"/>
          </a:p>
        </p:txBody>
      </p:sp>
      <p:grpSp>
        <p:nvGrpSpPr>
          <p:cNvPr id="354310" name="Group 6"/>
          <p:cNvGrpSpPr>
            <a:grpSpLocks/>
          </p:cNvGrpSpPr>
          <p:nvPr/>
        </p:nvGrpSpPr>
        <p:grpSpPr bwMode="auto">
          <a:xfrm>
            <a:off x="400050" y="254000"/>
            <a:ext cx="7496175" cy="6340475"/>
            <a:chOff x="811" y="641"/>
            <a:chExt cx="3691" cy="3259"/>
          </a:xfrm>
        </p:grpSpPr>
        <p:pic>
          <p:nvPicPr>
            <p:cNvPr id="35430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1" y="641"/>
              <a:ext cx="3691" cy="2556"/>
            </a:xfrm>
            <a:prstGeom prst="rect">
              <a:avLst/>
            </a:prstGeom>
            <a:noFill/>
          </p:spPr>
        </p:pic>
        <p:pic>
          <p:nvPicPr>
            <p:cNvPr id="35430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81" y="3222"/>
              <a:ext cx="3276" cy="6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4447-90B9-432B-A37A-6DE4F9A00D77}" type="slidenum">
              <a:rPr lang="it-IT"/>
              <a:pPr/>
              <a:t>72</a:t>
            </a:fld>
            <a:endParaRPr lang="it-IT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matematico</a:t>
            </a:r>
          </a:p>
        </p:txBody>
      </p:sp>
      <p:pic>
        <p:nvPicPr>
          <p:cNvPr id="429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844675"/>
            <a:ext cx="8170863" cy="3086100"/>
          </a:xfrm>
          <a:prstGeom prst="rect">
            <a:avLst/>
          </a:prstGeom>
          <a:noFill/>
        </p:spPr>
      </p:pic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88E34-6777-4051-ACCC-F4771E214DC4}" type="slidenum">
              <a:rPr lang="it-IT"/>
              <a:pPr/>
              <a:t>73</a:t>
            </a:fld>
            <a:endParaRPr lang="it-IT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matematico</a:t>
            </a:r>
          </a:p>
        </p:txBody>
      </p:sp>
      <p:pic>
        <p:nvPicPr>
          <p:cNvPr id="430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" y="1774825"/>
            <a:ext cx="8170863" cy="3200400"/>
          </a:xfrm>
          <a:prstGeom prst="rect">
            <a:avLst/>
          </a:prstGeom>
          <a:noFill/>
        </p:spPr>
      </p:pic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DA767-8F53-4A3D-A27B-37AC310C1A8C}" type="slidenum">
              <a:rPr lang="it-IT"/>
              <a:pPr/>
              <a:t>74</a:t>
            </a:fld>
            <a:endParaRPr lang="it-IT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scientifico-tecnologico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071813" y="2974975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41CF1-1497-422C-83AD-FD73C8C5B0C1}" type="slidenum">
              <a:rPr lang="it-IT"/>
              <a:pPr/>
              <a:t>75</a:t>
            </a:fld>
            <a:endParaRPr lang="it-IT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scientifico-tecnologico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831975"/>
            <a:ext cx="8139112" cy="4386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/>
              <a:t>Osservare, descrivere ed analizzare fenomeni appartenenti alla realtà naturale e artificiale e riconoscere nelle sue varie forme i concetti di sistema e di complessità</a:t>
            </a:r>
          </a:p>
          <a:p>
            <a:pPr>
              <a:lnSpc>
                <a:spcPct val="80000"/>
              </a:lnSpc>
            </a:pPr>
            <a:r>
              <a:rPr lang="it-IT" sz="2800"/>
              <a:t>Analizzare qualitativamente e quantitativamente fenomeni legati alle trasformazioni di energia a partire dall’esperienza</a:t>
            </a:r>
          </a:p>
          <a:p>
            <a:pPr>
              <a:lnSpc>
                <a:spcPct val="80000"/>
              </a:lnSpc>
            </a:pPr>
            <a:r>
              <a:rPr lang="it-IT" sz="2800"/>
              <a:t>Essere consapevole delle potenzialità e dei limiti delle tecnologie nel contesto culturale e sociale in cui vengono applicate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0" y="6491288"/>
            <a:ext cx="86074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3C0B-F954-4642-8543-713EE8563B62}" type="slidenum">
              <a:rPr lang="it-IT"/>
              <a:pPr/>
              <a:t>76</a:t>
            </a:fld>
            <a:endParaRPr lang="it-IT"/>
          </a:p>
        </p:txBody>
      </p:sp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975" y="1933575"/>
            <a:ext cx="6751638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F97D3-DD26-4827-8320-03F99E1972AA}" type="slidenum">
              <a:rPr lang="it-IT"/>
              <a:pPr/>
              <a:t>77</a:t>
            </a:fld>
            <a:endParaRPr lang="it-IT"/>
          </a:p>
        </p:txBody>
      </p:sp>
      <p:pic>
        <p:nvPicPr>
          <p:cNvPr id="362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8" y="323850"/>
            <a:ext cx="7064375" cy="625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C2FC-920D-41B9-A10F-B2AD7986D0CE}" type="slidenum">
              <a:rPr lang="it-IT"/>
              <a:pPr/>
              <a:t>78</a:t>
            </a:fld>
            <a:endParaRPr lang="it-IT"/>
          </a:p>
        </p:txBody>
      </p:sp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150" y="1806575"/>
            <a:ext cx="8959850" cy="3556000"/>
          </a:xfrm>
          <a:prstGeom prst="rect">
            <a:avLst/>
          </a:prstGeom>
          <a:noFill/>
        </p:spPr>
      </p:pic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0" y="6553200"/>
            <a:ext cx="87169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Compendio Prove Pisa per Insegnanti: http://www.invalsi.it/download/pdf/Compendio-definitivo-22-10-08.pdf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E4FA-C4FB-48A4-AE8D-2E47909C56B0}" type="slidenum">
              <a:rPr lang="it-IT"/>
              <a:pPr/>
              <a:t>79</a:t>
            </a:fld>
            <a:endParaRPr lang="it-IT"/>
          </a:p>
        </p:txBody>
      </p:sp>
      <p:pic>
        <p:nvPicPr>
          <p:cNvPr id="366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1577975"/>
            <a:ext cx="8894762" cy="2690813"/>
          </a:xfrm>
          <a:prstGeom prst="rect">
            <a:avLst/>
          </a:prstGeom>
          <a:noFill/>
        </p:spPr>
      </p:pic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" y="4324350"/>
            <a:ext cx="8353425" cy="231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CA693-07F0-4416-AB4D-C8DB3F8EFB1B}" type="slidenum">
              <a:rPr lang="it-IT"/>
              <a:pPr/>
              <a:t>8</a:t>
            </a:fld>
            <a:endParaRPr lang="it-IT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Indicatori dell’agire con competenza: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76612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/>
              <a:t>Risorse (conoscenze, capacità di base, atteggiamenti, …, dell’allievo) (</a:t>
            </a:r>
            <a:r>
              <a:rPr lang="it-IT" sz="2800" b="1"/>
              <a:t>R</a:t>
            </a:r>
            <a:r>
              <a:rPr lang="it-IT" sz="2800"/>
              <a:t>)</a:t>
            </a:r>
          </a:p>
          <a:p>
            <a:pPr>
              <a:lnSpc>
                <a:spcPct val="80000"/>
              </a:lnSpc>
            </a:pPr>
            <a:r>
              <a:rPr lang="it-IT" sz="2800"/>
              <a:t>Strutture di interpretazione (come l’allievo “legge” le situazioni) (</a:t>
            </a:r>
            <a:r>
              <a:rPr lang="it-IT" sz="2800" b="1"/>
              <a:t>I</a:t>
            </a:r>
            <a:r>
              <a:rPr lang="it-IT" sz="2800"/>
              <a:t>)</a:t>
            </a:r>
          </a:p>
          <a:p>
            <a:pPr>
              <a:lnSpc>
                <a:spcPct val="80000"/>
              </a:lnSpc>
            </a:pPr>
            <a:r>
              <a:rPr lang="it-IT" sz="2800"/>
              <a:t>Strutture di azione (come l’allievo agisce in risposta ad un problema) (</a:t>
            </a:r>
            <a:r>
              <a:rPr lang="it-IT" sz="2800" b="1"/>
              <a:t>Z</a:t>
            </a:r>
            <a:r>
              <a:rPr lang="it-IT" sz="2800"/>
              <a:t>)</a:t>
            </a:r>
          </a:p>
          <a:p>
            <a:pPr>
              <a:lnSpc>
                <a:spcPct val="80000"/>
              </a:lnSpc>
            </a:pPr>
            <a:r>
              <a:rPr lang="it-IT" sz="2800"/>
              <a:t>Strutture di autoregolazione (come l’allievo apprende dall'esperienza e cambia le proprie strategie in funzione delle sollecitazioni provenienti dal contesto) (</a:t>
            </a:r>
            <a:r>
              <a:rPr lang="it-IT" sz="2800" b="1"/>
              <a:t>A</a:t>
            </a:r>
            <a:r>
              <a:rPr lang="it-IT" sz="2800"/>
              <a:t>)</a:t>
            </a:r>
          </a:p>
        </p:txBody>
      </p:sp>
      <p:grpSp>
        <p:nvGrpSpPr>
          <p:cNvPr id="254980" name="Group 4"/>
          <p:cNvGrpSpPr>
            <a:grpSpLocks/>
          </p:cNvGrpSpPr>
          <p:nvPr/>
        </p:nvGrpSpPr>
        <p:grpSpPr bwMode="auto">
          <a:xfrm>
            <a:off x="7667625" y="2636838"/>
            <a:ext cx="879475" cy="3168650"/>
            <a:chOff x="4830" y="1661"/>
            <a:chExt cx="554" cy="1996"/>
          </a:xfrm>
        </p:grpSpPr>
        <p:grpSp>
          <p:nvGrpSpPr>
            <p:cNvPr id="254981" name="Group 5"/>
            <p:cNvGrpSpPr>
              <a:grpSpLocks/>
            </p:cNvGrpSpPr>
            <p:nvPr/>
          </p:nvGrpSpPr>
          <p:grpSpPr bwMode="auto">
            <a:xfrm>
              <a:off x="4830" y="1661"/>
              <a:ext cx="227" cy="1996"/>
              <a:chOff x="4830" y="1661"/>
              <a:chExt cx="227" cy="1996"/>
            </a:xfrm>
          </p:grpSpPr>
          <p:sp>
            <p:nvSpPr>
              <p:cNvPr id="254982" name="Line 6"/>
              <p:cNvSpPr>
                <a:spLocks noChangeShapeType="1"/>
              </p:cNvSpPr>
              <p:nvPr/>
            </p:nvSpPr>
            <p:spPr bwMode="auto">
              <a:xfrm>
                <a:off x="4830" y="1661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4983" name="Line 7"/>
              <p:cNvSpPr>
                <a:spLocks noChangeShapeType="1"/>
              </p:cNvSpPr>
              <p:nvPr/>
            </p:nvSpPr>
            <p:spPr bwMode="auto">
              <a:xfrm>
                <a:off x="4830" y="3657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4984" name="Line 8"/>
              <p:cNvSpPr>
                <a:spLocks noChangeShapeType="1"/>
              </p:cNvSpPr>
              <p:nvPr/>
            </p:nvSpPr>
            <p:spPr bwMode="auto">
              <a:xfrm>
                <a:off x="5057" y="1661"/>
                <a:ext cx="0" cy="19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4985" name="Text Box 9"/>
            <p:cNvSpPr txBox="1">
              <a:spLocks noChangeArrowheads="1"/>
            </p:cNvSpPr>
            <p:nvPr/>
          </p:nvSpPr>
          <p:spPr bwMode="auto">
            <a:xfrm rot="5400000">
              <a:off x="4268" y="2495"/>
              <a:ext cx="190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800"/>
                <a:t>MOBILITAZIONE</a:t>
              </a:r>
            </a:p>
          </p:txBody>
        </p:sp>
      </p:grp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611188" y="6089650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Trinchero R. (2006), </a:t>
            </a:r>
            <a:r>
              <a:rPr lang="it-IT" i="1"/>
              <a:t>Valutare l’apprendimento nell’e-learning. Dalle abilità alle competenze</a:t>
            </a:r>
            <a:r>
              <a:rPr lang="it-IT"/>
              <a:t>, Trento, Erickson, pp. 195-229.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BF1A4-686D-4450-BD4B-E83AAF4E733D}" type="slidenum">
              <a:rPr lang="it-IT"/>
              <a:pPr/>
              <a:t>80</a:t>
            </a:fld>
            <a:endParaRPr lang="it-IT"/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1793875"/>
            <a:ext cx="9078912" cy="1995488"/>
          </a:xfrm>
          <a:prstGeom prst="rect">
            <a:avLst/>
          </a:prstGeom>
          <a:noFill/>
        </p:spPr>
      </p:pic>
      <p:pic>
        <p:nvPicPr>
          <p:cNvPr id="3645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4087813"/>
            <a:ext cx="8364538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2B2B-732E-438B-BB4E-B0AFE337AC62}" type="slidenum">
              <a:rPr lang="it-IT"/>
              <a:pPr/>
              <a:t>81</a:t>
            </a:fld>
            <a:endParaRPr lang="it-IT"/>
          </a:p>
        </p:txBody>
      </p:sp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687513"/>
            <a:ext cx="9267825" cy="2076450"/>
          </a:xfrm>
          <a:prstGeom prst="rect">
            <a:avLst/>
          </a:prstGeom>
          <a:noFill/>
        </p:spPr>
      </p:pic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3887788"/>
            <a:ext cx="7964488" cy="248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37C2C-B2F8-49C6-AFBE-068EBDCF930C}" type="slidenum">
              <a:rPr lang="it-IT"/>
              <a:pPr/>
              <a:t>82</a:t>
            </a:fld>
            <a:endParaRPr lang="it-IT"/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376238"/>
            <a:ext cx="6991350" cy="630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5151D-9244-49CE-9C39-471B4DB3403A}" type="slidenum">
              <a:rPr lang="it-IT"/>
              <a:pPr/>
              <a:t>83</a:t>
            </a:fld>
            <a:endParaRPr lang="it-IT"/>
          </a:p>
        </p:txBody>
      </p:sp>
      <p:pic>
        <p:nvPicPr>
          <p:cNvPr id="370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733425"/>
            <a:ext cx="7893050" cy="561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38E8-10A2-4AFB-AA11-068C477FDADF}" type="slidenum">
              <a:rPr lang="it-IT"/>
              <a:pPr/>
              <a:t>84</a:t>
            </a:fld>
            <a:endParaRPr lang="it-IT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scientifico-tecnologico</a:t>
            </a:r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776413"/>
            <a:ext cx="8266112" cy="3524250"/>
          </a:xfrm>
          <a:prstGeom prst="rect">
            <a:avLst/>
          </a:prstGeom>
          <a:noFill/>
        </p:spPr>
      </p:pic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D3C2-0961-4A6C-AE59-B0F0A8A6D4D6}" type="slidenum">
              <a:rPr lang="it-IT"/>
              <a:pPr/>
              <a:t>85</a:t>
            </a:fld>
            <a:endParaRPr lang="it-IT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scientifico-tecnologico</a:t>
            </a:r>
          </a:p>
        </p:txBody>
      </p:sp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1781175"/>
            <a:ext cx="8170863" cy="3295650"/>
          </a:xfrm>
          <a:prstGeom prst="rect">
            <a:avLst/>
          </a:prstGeom>
          <a:noFill/>
        </p:spPr>
      </p:pic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FDCF4-003B-4D30-B6B1-50A408A479BD}" type="slidenum">
              <a:rPr lang="it-IT"/>
              <a:pPr/>
              <a:t>86</a:t>
            </a:fld>
            <a:endParaRPr lang="it-IT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storico-sociale</a:t>
            </a:r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>
            <a:off x="3071813" y="2974975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/>
              <a:t>…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263D-0C58-40AC-9933-FEE8116EF3FD}" type="slidenum">
              <a:rPr lang="it-IT"/>
              <a:pPr/>
              <a:t>87</a:t>
            </a:fld>
            <a:endParaRPr lang="it-IT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storico-sociale: competenze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776413"/>
            <a:ext cx="82899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/>
              <a:t>Comprendere il cambiamento e la diversità dei tempi storici in una dimensione diacronica attraverso il confronto fra epoche e in una dimensione sincronica attraverso il confronto fra aree geografiche e culturali.</a:t>
            </a:r>
          </a:p>
          <a:p>
            <a:pPr>
              <a:lnSpc>
                <a:spcPct val="80000"/>
              </a:lnSpc>
            </a:pPr>
            <a:r>
              <a:rPr lang="it-IT" sz="2800"/>
              <a:t>Collocare l’esperienza personale in un sistema di regole fondato sul reciproco riconoscimento dei diritti garantiti dalla Costituzione, a tutela della persona, della collettività e dell’ambiente</a:t>
            </a:r>
          </a:p>
          <a:p>
            <a:pPr>
              <a:lnSpc>
                <a:spcPct val="80000"/>
              </a:lnSpc>
            </a:pPr>
            <a:r>
              <a:rPr lang="it-IT" sz="2800"/>
              <a:t>Riconoscere le caratteristiche essenziali del sistema socio economico per orientarsi nel tessuto produttivo del proprio territorio.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0" y="6491288"/>
            <a:ext cx="86074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656D5-341A-4D63-A2B3-3389E279A558}" type="slidenum">
              <a:rPr lang="it-IT"/>
              <a:pPr/>
              <a:t>88</a:t>
            </a:fld>
            <a:endParaRPr lang="it-IT"/>
          </a:p>
        </p:txBody>
      </p:sp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692150"/>
            <a:ext cx="8393113" cy="3860800"/>
          </a:xfrm>
          <a:prstGeom prst="rect">
            <a:avLst/>
          </a:prstGeom>
          <a:noFill/>
        </p:spPr>
      </p:pic>
      <p:pic>
        <p:nvPicPr>
          <p:cNvPr id="30515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" y="4600575"/>
            <a:ext cx="7789863" cy="213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F2541-1ACF-4475-A920-7A41DC5B2226}" type="slidenum">
              <a:rPr lang="it-IT"/>
              <a:pPr/>
              <a:t>89</a:t>
            </a:fld>
            <a:endParaRPr lang="it-IT"/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863" y="169863"/>
            <a:ext cx="5476875" cy="1333500"/>
          </a:xfrm>
          <a:prstGeom prst="rect">
            <a:avLst/>
          </a:prstGeom>
          <a:noFill/>
        </p:spPr>
      </p:pic>
      <p:pic>
        <p:nvPicPr>
          <p:cNvPr id="286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8" y="1666875"/>
            <a:ext cx="2824162" cy="3781425"/>
          </a:xfrm>
          <a:prstGeom prst="rect">
            <a:avLst/>
          </a:prstGeom>
          <a:noFill/>
        </p:spPr>
      </p:pic>
      <p:pic>
        <p:nvPicPr>
          <p:cNvPr id="286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42025" y="1658938"/>
            <a:ext cx="2657475" cy="4086225"/>
          </a:xfrm>
          <a:prstGeom prst="rect">
            <a:avLst/>
          </a:prstGeom>
          <a:noFill/>
        </p:spPr>
      </p:pic>
      <p:pic>
        <p:nvPicPr>
          <p:cNvPr id="2867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5488" y="1682750"/>
            <a:ext cx="266700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9095F-B983-4827-BC57-68F26386949E}" type="slidenum">
              <a:rPr lang="it-IT"/>
              <a:pPr/>
              <a:t>9</a:t>
            </a:fld>
            <a:endParaRPr lang="it-IT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Valutare le competenze con il modello R-I-Z-A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6612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Rilevare le risorse dell’allievo e la loro mobilitazione “in situazione”, attraverso:</a:t>
            </a:r>
          </a:p>
          <a:p>
            <a:pPr lvl="1">
              <a:lnSpc>
                <a:spcPct val="90000"/>
              </a:lnSpc>
            </a:pPr>
            <a:r>
              <a:rPr lang="it-IT" i="1"/>
              <a:t>Authentic assessment</a:t>
            </a:r>
            <a:r>
              <a:rPr lang="it-IT"/>
              <a:t> </a:t>
            </a:r>
            <a:r>
              <a:rPr lang="it-IT">
                <a:cs typeface="Arial" charset="0"/>
              </a:rPr>
              <a:t>→ mettere l’allievo in situazioni tratte dal mondo reale</a:t>
            </a:r>
          </a:p>
          <a:p>
            <a:pPr lvl="1">
              <a:lnSpc>
                <a:spcPct val="90000"/>
              </a:lnSpc>
            </a:pPr>
            <a:r>
              <a:rPr lang="it-IT"/>
              <a:t>Item “competence-based”</a:t>
            </a:r>
          </a:p>
          <a:p>
            <a:pPr lvl="2">
              <a:lnSpc>
                <a:spcPct val="90000"/>
              </a:lnSpc>
            </a:pPr>
            <a:r>
              <a:rPr lang="it-IT"/>
              <a:t>Non richiedono la semplice applicazione meccanica di procedure risolutive</a:t>
            </a:r>
          </a:p>
          <a:p>
            <a:pPr lvl="2">
              <a:lnSpc>
                <a:spcPct val="90000"/>
              </a:lnSpc>
            </a:pPr>
            <a:r>
              <a:rPr lang="it-IT"/>
              <a:t>Esempio: indagini Ocse-Pisa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7154-B1ED-4A5C-8CB7-1922A8A22DB9}" type="slidenum">
              <a:rPr lang="it-IT"/>
              <a:pPr/>
              <a:t>90</a:t>
            </a:fld>
            <a:endParaRPr lang="it-IT"/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1908175"/>
            <a:ext cx="8961437" cy="1446213"/>
          </a:xfrm>
          <a:prstGeom prst="rect">
            <a:avLst/>
          </a:prstGeom>
          <a:noFill/>
        </p:spPr>
      </p:pic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0" y="6553200"/>
            <a:ext cx="87169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Compendio Prove Pisa per Insegnanti: http://www.invalsi.it/download/pdf/Compendio-definitivo-22-10-08.pdf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4EDA-4415-4E01-BC1B-7F580AD903AC}" type="slidenum">
              <a:rPr lang="it-IT"/>
              <a:pPr/>
              <a:t>91</a:t>
            </a:fld>
            <a:endParaRPr lang="it-IT"/>
          </a:p>
        </p:txBody>
      </p:sp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646113"/>
            <a:ext cx="8483600" cy="586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422C-2BCA-46AD-8859-80FEE6923D28}" type="slidenum">
              <a:rPr lang="it-IT"/>
              <a:pPr/>
              <a:t>92</a:t>
            </a:fld>
            <a:endParaRPr lang="it-IT"/>
          </a:p>
        </p:txBody>
      </p:sp>
      <p:grpSp>
        <p:nvGrpSpPr>
          <p:cNvPr id="287750" name="Group 6"/>
          <p:cNvGrpSpPr>
            <a:grpSpLocks/>
          </p:cNvGrpSpPr>
          <p:nvPr/>
        </p:nvGrpSpPr>
        <p:grpSpPr bwMode="auto">
          <a:xfrm>
            <a:off x="488950" y="1795463"/>
            <a:ext cx="7988300" cy="3749675"/>
            <a:chOff x="876" y="1122"/>
            <a:chExt cx="3492" cy="1399"/>
          </a:xfrm>
        </p:grpSpPr>
        <p:pic>
          <p:nvPicPr>
            <p:cNvPr id="2877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6" y="1122"/>
              <a:ext cx="3492" cy="768"/>
            </a:xfrm>
            <a:prstGeom prst="rect">
              <a:avLst/>
            </a:prstGeom>
            <a:noFill/>
          </p:spPr>
        </p:pic>
        <p:pic>
          <p:nvPicPr>
            <p:cNvPr id="28774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92" y="1849"/>
              <a:ext cx="3072" cy="6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7038-2FC8-49A5-B02D-A67B1EADF473}" type="slidenum">
              <a:rPr lang="it-IT"/>
              <a:pPr/>
              <a:t>93</a:t>
            </a:fld>
            <a:endParaRPr lang="it-IT"/>
          </a:p>
        </p:txBody>
      </p:sp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770063"/>
            <a:ext cx="8631238" cy="228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2311C-AE23-4FEF-BA3B-AC1C7E15BF95}" type="slidenum">
              <a:rPr lang="it-IT"/>
              <a:pPr/>
              <a:t>94</a:t>
            </a:fld>
            <a:endParaRPr lang="it-IT"/>
          </a:p>
        </p:txBody>
      </p:sp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898525"/>
            <a:ext cx="7634288" cy="595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11637-61C4-49E8-8B0E-81DDF8705E5E}" type="slidenum">
              <a:rPr lang="it-IT"/>
              <a:pPr/>
              <a:t>95</a:t>
            </a:fld>
            <a:endParaRPr lang="it-IT"/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13" y="1757363"/>
            <a:ext cx="8524875" cy="286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7EC4F-F76C-4A1A-BF72-377DFB8966B5}" type="slidenum">
              <a:rPr lang="it-IT"/>
              <a:pPr/>
              <a:t>96</a:t>
            </a:fld>
            <a:endParaRPr lang="it-IT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949325"/>
          </a:xfrm>
        </p:spPr>
        <p:txBody>
          <a:bodyPr/>
          <a:lstStyle/>
          <a:p>
            <a:r>
              <a:rPr lang="it-IT"/>
              <a:t>Asse storico-sociale</a:t>
            </a:r>
          </a:p>
        </p:txBody>
      </p:sp>
      <p:pic>
        <p:nvPicPr>
          <p:cNvPr id="435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1260475"/>
            <a:ext cx="8189912" cy="5000625"/>
          </a:xfrm>
          <a:prstGeom prst="rect">
            <a:avLst/>
          </a:prstGeom>
          <a:noFill/>
        </p:spPr>
      </p:pic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FC4E-90AA-4AC5-9F83-E5B11C90627F}" type="slidenum">
              <a:rPr lang="it-IT"/>
              <a:pPr/>
              <a:t>97</a:t>
            </a:fld>
            <a:endParaRPr lang="it-IT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storico-sociale</a:t>
            </a:r>
          </a:p>
        </p:txBody>
      </p:sp>
      <p:pic>
        <p:nvPicPr>
          <p:cNvPr id="436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1820863"/>
            <a:ext cx="8151812" cy="3552825"/>
          </a:xfrm>
          <a:prstGeom prst="rect">
            <a:avLst/>
          </a:prstGeom>
          <a:noFill/>
        </p:spPr>
      </p:pic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268D-EBC6-4E17-8B71-6BAC7ED99718}" type="slidenum">
              <a:rPr lang="it-IT"/>
              <a:pPr/>
              <a:t>98</a:t>
            </a:fld>
            <a:endParaRPr lang="it-IT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Valutare competenze: cosa abbiamo imparato?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Cosa si valuta? </a:t>
            </a:r>
          </a:p>
          <a:p>
            <a:r>
              <a:rPr lang="it-IT"/>
              <a:t>Perché si valuta?</a:t>
            </a:r>
          </a:p>
          <a:p>
            <a:r>
              <a:rPr lang="it-IT"/>
              <a:t>Quando si valuta?</a:t>
            </a:r>
          </a:p>
          <a:p>
            <a:r>
              <a:rPr lang="it-IT"/>
              <a:t>Come si valuta?</a:t>
            </a:r>
          </a:p>
          <a:p>
            <a:r>
              <a:rPr lang="it-IT"/>
              <a:t>Chi valuta?</a:t>
            </a:r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7A67-3907-4904-BAE1-F4729C194D88}" type="slidenum">
              <a:rPr lang="it-IT"/>
              <a:pPr/>
              <a:t>99</a:t>
            </a:fld>
            <a:endParaRPr lang="it-IT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456487" cy="1412875"/>
          </a:xfrm>
        </p:spPr>
        <p:txBody>
          <a:bodyPr/>
          <a:lstStyle/>
          <a:p>
            <a:r>
              <a:rPr lang="it-IT"/>
              <a:t>Fine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1476375" y="2492375"/>
            <a:ext cx="554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/>
              <a:t>roberto.trinchero@unito.it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684213" y="3789363"/>
            <a:ext cx="741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/>
              <a:t>Questa presentazione è disponibile sul sito del corso</a:t>
            </a:r>
            <a:endParaRPr lang="it-IT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se">
  <a:themeElements>
    <a:clrScheme name="Ass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s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8420</TotalTime>
  <Words>2640</Words>
  <Application>Microsoft Office PowerPoint</Application>
  <PresentationFormat>Presentazione su schermo (4:3)</PresentationFormat>
  <Paragraphs>460</Paragraphs>
  <Slides>99</Slides>
  <Notes>99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99</vt:i4>
      </vt:variant>
    </vt:vector>
  </HeadingPairs>
  <TitlesOfParts>
    <vt:vector size="104" baseType="lpstr">
      <vt:lpstr>Arial</vt:lpstr>
      <vt:lpstr>Times New Roman</vt:lpstr>
      <vt:lpstr>Wingdings</vt:lpstr>
      <vt:lpstr>Verdana</vt:lpstr>
      <vt:lpstr>Asse</vt:lpstr>
      <vt:lpstr>Valutare e certificare competenze</vt:lpstr>
      <vt:lpstr>Valutare competenze?</vt:lpstr>
      <vt:lpstr>Valutare significa:</vt:lpstr>
      <vt:lpstr>Formare per competenze, valutare competenze</vt:lpstr>
      <vt:lpstr>Situazione attesa: l’“agire con competenza”</vt:lpstr>
      <vt:lpstr>Cos’è una competenza?</vt:lpstr>
      <vt:lpstr>Corollari</vt:lpstr>
      <vt:lpstr>Indicatori dell’agire con competenza:</vt:lpstr>
      <vt:lpstr>Valutare le competenze con il modello R-I-Z-A</vt:lpstr>
      <vt:lpstr>Esempio: Problema del carpentiere</vt:lpstr>
      <vt:lpstr>Problema del carpentiere</vt:lpstr>
      <vt:lpstr>Allievi “abili” e allievi “competenti” → Profili di competenza</vt:lpstr>
      <vt:lpstr>Inferire la competenza dalla prestazione</vt:lpstr>
      <vt:lpstr>Rilevazione e valutazione.  Tre dimensioni</vt:lpstr>
      <vt:lpstr>Dimensione intersoggettiva</vt:lpstr>
      <vt:lpstr>Dimensione oggettiva</vt:lpstr>
      <vt:lpstr>Dimensione soggettiva</vt:lpstr>
      <vt:lpstr>Dalla valutazione alla certificazione</vt:lpstr>
      <vt:lpstr>Certificare la competenza</vt:lpstr>
      <vt:lpstr>Certificare la competenza</vt:lpstr>
      <vt:lpstr>Concetti chiave</vt:lpstr>
      <vt:lpstr>Conoscenze, abilità, competenze</vt:lpstr>
      <vt:lpstr>I livelli EQF 1-4</vt:lpstr>
      <vt:lpstr>I livelli EQF 5-8</vt:lpstr>
      <vt:lpstr>Diapositiva 25</vt:lpstr>
      <vt:lpstr>Esempio di rubrica valutativa basata sui livelli EQF</vt:lpstr>
      <vt:lpstr>Esempio di rubrica valutativa basata sui livelli EQF</vt:lpstr>
      <vt:lpstr>I gradi: basilare, adeguato, eccellente</vt:lpstr>
      <vt:lpstr>Indicatori dell’agire con competenza e definizione di livelli/gradi</vt:lpstr>
      <vt:lpstr>Diapositiva 30</vt:lpstr>
      <vt:lpstr>Esempio di procedura di costruzione di una rubrica</vt:lpstr>
      <vt:lpstr>Problemi aperti. Come declinare le dicotomie:</vt:lpstr>
      <vt:lpstr>In pratica?</vt:lpstr>
      <vt:lpstr>Valutare competenze sui 4 assi culturali</vt:lpstr>
      <vt:lpstr>Strategia</vt:lpstr>
      <vt:lpstr>Asse dei linguaggi</vt:lpstr>
      <vt:lpstr>Asse dei linguaggi: competenze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Asse dei linguaggi</vt:lpstr>
      <vt:lpstr>Asse dei linguaggi</vt:lpstr>
      <vt:lpstr>Asse dei linguaggi</vt:lpstr>
      <vt:lpstr>Asse dei linguaggi</vt:lpstr>
      <vt:lpstr>Asse matematico</vt:lpstr>
      <vt:lpstr>Asse matematico: competenze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Asse matematico</vt:lpstr>
      <vt:lpstr>Asse matematico</vt:lpstr>
      <vt:lpstr>Asse scientifico-tecnologico</vt:lpstr>
      <vt:lpstr>Asse scientifico-tecnologico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Asse scientifico-tecnologico</vt:lpstr>
      <vt:lpstr>Asse scientifico-tecnologico</vt:lpstr>
      <vt:lpstr>Asse storico-sociale</vt:lpstr>
      <vt:lpstr>Asse storico-sociale: competenze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Asse storico-sociale</vt:lpstr>
      <vt:lpstr>Asse storico-sociale</vt:lpstr>
      <vt:lpstr>Valutare competenze: cosa abbiamo imparato?</vt:lpstr>
      <vt:lpstr>Fine</vt:lpstr>
    </vt:vector>
  </TitlesOfParts>
  <Company>DISEF - Università Torino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 Trinchero</dc:creator>
  <cp:lastModifiedBy>Lello</cp:lastModifiedBy>
  <cp:revision>842</cp:revision>
  <dcterms:created xsi:type="dcterms:W3CDTF">2005-10-07T05:41:47Z</dcterms:created>
  <dcterms:modified xsi:type="dcterms:W3CDTF">2014-03-25T06:41:25Z</dcterms:modified>
</cp:coreProperties>
</file>